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5" r:id="rId6"/>
    <p:sldId id="276" r:id="rId7"/>
    <p:sldId id="282" r:id="rId8"/>
    <p:sldId id="273" r:id="rId9"/>
    <p:sldId id="261" r:id="rId10"/>
    <p:sldId id="278" r:id="rId11"/>
    <p:sldId id="279" r:id="rId12"/>
    <p:sldId id="262" r:id="rId13"/>
    <p:sldId id="280" r:id="rId14"/>
    <p:sldId id="263" r:id="rId15"/>
    <p:sldId id="264" r:id="rId16"/>
    <p:sldId id="265" r:id="rId17"/>
    <p:sldId id="266" r:id="rId18"/>
    <p:sldId id="267" r:id="rId19"/>
    <p:sldId id="281" r:id="rId20"/>
    <p:sldId id="269" r:id="rId21"/>
    <p:sldId id="268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>
        <p:scale>
          <a:sx n="100" d="100"/>
          <a:sy n="100" d="100"/>
        </p:scale>
        <p:origin x="1325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4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7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86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24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54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1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51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0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0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6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9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8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11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6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emf"/><Relationship Id="rId7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fighter jet on a runway&#10;&#10;AI-generated content may be incorrect.">
            <a:extLst>
              <a:ext uri="{FF2B5EF4-FFF2-40B4-BE49-F238E27FC236}">
                <a16:creationId xmlns:a16="http://schemas.microsoft.com/office/drawing/2014/main" id="{DAF0F818-DAC3-0AD5-C6DB-D17C5014D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728"/>
            <a:ext cx="13186117" cy="6963455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D4D7CCB-8000-83ED-FC42-A2C1BE1643A3}"/>
              </a:ext>
            </a:extLst>
          </p:cNvPr>
          <p:cNvSpPr txBox="1"/>
          <p:nvPr/>
        </p:nvSpPr>
        <p:spPr>
          <a:xfrm>
            <a:off x="739529" y="2243416"/>
            <a:ext cx="7313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5400" b="1" dirty="0" err="1">
                <a:solidFill>
                  <a:schemeClr val="bg1"/>
                </a:solidFill>
              </a:rPr>
              <a:t>Effects</a:t>
            </a:r>
            <a:r>
              <a:rPr lang="tr-TR" sz="5400" b="1" dirty="0">
                <a:solidFill>
                  <a:schemeClr val="bg1"/>
                </a:solidFill>
              </a:rPr>
              <a:t> of CG on</a:t>
            </a:r>
          </a:p>
          <a:p>
            <a:r>
              <a:rPr lang="tr-TR" sz="5400" b="1" dirty="0">
                <a:solidFill>
                  <a:schemeClr val="bg1"/>
                </a:solidFill>
              </a:rPr>
              <a:t>Aircraft Flight</a:t>
            </a:r>
          </a:p>
          <a:p>
            <a:r>
              <a:rPr lang="tr-TR" sz="5400" b="1" dirty="0" err="1">
                <a:solidFill>
                  <a:schemeClr val="bg1"/>
                </a:solidFill>
              </a:rPr>
              <a:t>Characteristics</a:t>
            </a:r>
            <a:endParaRPr lang="tr-TR" sz="5400" b="1" dirty="0">
              <a:solidFill>
                <a:schemeClr val="bg1"/>
              </a:solidFill>
            </a:endParaRPr>
          </a:p>
        </p:txBody>
      </p:sp>
      <p:pic>
        <p:nvPicPr>
          <p:cNvPr id="36" name="Grafik 10">
            <a:extLst>
              <a:ext uri="{FF2B5EF4-FFF2-40B4-BE49-F238E27FC236}">
                <a16:creationId xmlns:a16="http://schemas.microsoft.com/office/drawing/2014/main" id="{35DEE63E-D459-D93B-DAF6-5476B3497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7235" y="5749118"/>
            <a:ext cx="3295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4DECD-E9E1-46E2-E373-B69F68CA9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73300B-357A-1081-D231-2B6C6730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FE7527-DCD5-CA40-7E9F-98A8AEA01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A2A9103-31D9-C83B-61BD-B41281661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14C341E8-AEF6-5399-DCA7-A6129D0BC7B4}"/>
              </a:ext>
            </a:extLst>
          </p:cNvPr>
          <p:cNvSpPr txBox="1"/>
          <p:nvPr/>
        </p:nvSpPr>
        <p:spPr>
          <a:xfrm>
            <a:off x="1509704" y="2452513"/>
            <a:ext cx="1010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aircraft</a:t>
            </a:r>
            <a:r>
              <a:rPr lang="tr-TR" dirty="0"/>
              <a:t> </a:t>
            </a:r>
            <a:r>
              <a:rPr lang="tr-TR" dirty="0" err="1"/>
              <a:t>becomes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stable</a:t>
            </a:r>
            <a:r>
              <a:rPr lang="tr-TR" dirty="0"/>
              <a:t> but </a:t>
            </a:r>
            <a:r>
              <a:rPr lang="tr-TR" dirty="0" err="1"/>
              <a:t>responds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slowly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pitch</a:t>
            </a:r>
            <a:r>
              <a:rPr lang="tr-TR" dirty="0"/>
              <a:t> </a:t>
            </a:r>
            <a:r>
              <a:rPr lang="tr-TR" dirty="0" err="1"/>
              <a:t>commands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9" name="Picture 8" descr="A diagram of a triangle&#10;&#10;AI-generated content may be incorrect.">
            <a:extLst>
              <a:ext uri="{FF2B5EF4-FFF2-40B4-BE49-F238E27FC236}">
                <a16:creationId xmlns:a16="http://schemas.microsoft.com/office/drawing/2014/main" id="{37BFCF4D-F1A7-ECD9-A160-963A6B962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831" y="3044672"/>
            <a:ext cx="5028744" cy="3123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8E06A7-F3FD-EFF7-CF27-B06AFFAC94E7}"/>
              </a:ext>
            </a:extLst>
          </p:cNvPr>
          <p:cNvSpPr txBox="1"/>
          <p:nvPr/>
        </p:nvSpPr>
        <p:spPr>
          <a:xfrm>
            <a:off x="6921320" y="6168283"/>
            <a:ext cx="596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(</a:t>
            </a:r>
            <a:r>
              <a:rPr lang="en-US" sz="1200" dirty="0"/>
              <a:t>Gregory &amp; Liu, Introduction to Flight Testing, 2021</a:t>
            </a:r>
            <a:r>
              <a:rPr lang="tr-T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179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E1998-B6F0-AFDA-614E-A7D1EB787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1DEA2A-64B1-63B7-F08C-D26880B1B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717BFE-1FD4-6169-942A-A362201B0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BBA327B-1EB3-91E0-5B39-D44C57E1C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A4C61AE-B214-124D-670F-940C93BB1EF8}"/>
              </a:ext>
            </a:extLst>
          </p:cNvPr>
          <p:cNvSpPr txBox="1"/>
          <p:nvPr/>
        </p:nvSpPr>
        <p:spPr>
          <a:xfrm>
            <a:off x="1509704" y="2452513"/>
            <a:ext cx="1010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aircraft</a:t>
            </a:r>
            <a:r>
              <a:rPr lang="tr-TR" dirty="0"/>
              <a:t> </a:t>
            </a:r>
            <a:r>
              <a:rPr lang="tr-TR" dirty="0" err="1"/>
              <a:t>becomes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stable</a:t>
            </a:r>
            <a:r>
              <a:rPr lang="tr-TR" dirty="0"/>
              <a:t> but </a:t>
            </a:r>
            <a:r>
              <a:rPr lang="tr-TR" dirty="0" err="1"/>
              <a:t>responds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slowly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pitch</a:t>
            </a:r>
            <a:r>
              <a:rPr lang="tr-TR" dirty="0"/>
              <a:t> </a:t>
            </a:r>
            <a:r>
              <a:rPr lang="tr-TR" dirty="0" err="1"/>
              <a:t>commands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CA121-8CB4-8ED1-0D6C-B78595C1D8F6}"/>
              </a:ext>
            </a:extLst>
          </p:cNvPr>
          <p:cNvSpPr txBox="1"/>
          <p:nvPr/>
        </p:nvSpPr>
        <p:spPr>
          <a:xfrm>
            <a:off x="6921320" y="6168283"/>
            <a:ext cx="5964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(</a:t>
            </a:r>
            <a:r>
              <a:rPr lang="en-US" sz="1200" dirty="0"/>
              <a:t>Gregory &amp; Liu, Introduction to Flight Testing, 2021</a:t>
            </a:r>
            <a:r>
              <a:rPr lang="tr-TR" sz="1200" dirty="0"/>
              <a:t>)</a:t>
            </a:r>
          </a:p>
        </p:txBody>
      </p:sp>
      <p:pic>
        <p:nvPicPr>
          <p:cNvPr id="5" name="Picture 4" descr="A diagram of a stable&#10;&#10;AI-generated content may be incorrect.">
            <a:extLst>
              <a:ext uri="{FF2B5EF4-FFF2-40B4-BE49-F238E27FC236}">
                <a16:creationId xmlns:a16="http://schemas.microsoft.com/office/drawing/2014/main" id="{3E16C96B-526C-9055-96F6-A694738A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14" y="3098844"/>
            <a:ext cx="4172532" cy="26864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83CC9-E3BB-7DAE-5CAA-0E846DA9EB53}"/>
                  </a:ext>
                </a:extLst>
              </p:cNvPr>
              <p:cNvSpPr txBox="1"/>
              <p:nvPr/>
            </p:nvSpPr>
            <p:spPr>
              <a:xfrm>
                <a:off x="5545455" y="3969955"/>
                <a:ext cx="644271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ar-AE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𝐶𝐺</m:t>
                              </m:r>
                            </m:sub>
                          </m:sSub>
                        </m:num>
                        <m:den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ar-AE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𝑤𝑏</m:t>
                          </m:r>
                        </m:sub>
                      </m:sSub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𝑎𝑐</m:t>
                                  </m:r>
                                </m:sub>
                              </m:sSub>
                              <m:r>
                                <a:rPr lang="ar-AE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983CC9-E3BB-7DAE-5CAA-0E846DA9E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455" y="3969955"/>
                <a:ext cx="6442710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69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59A85-BF27-EA63-DFA6-A8424F147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033D9F-F41C-341E-110C-8AACC1B3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FA9CB9-4FDA-D2DC-9274-6DFF961E6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580357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Aft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5070D5-5D3C-5B47-867A-889ECE00F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90BA8E7E-FC14-8737-15CF-B1342D88A851}"/>
                  </a:ext>
                </a:extLst>
              </p:cNvPr>
              <p:cNvSpPr txBox="1"/>
              <p:nvPr/>
            </p:nvSpPr>
            <p:spPr>
              <a:xfrm>
                <a:off x="1624003" y="2386255"/>
                <a:ext cx="10107617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 err="1"/>
                  <a:t>Shorter</a:t>
                </a:r>
                <a:r>
                  <a:rPr lang="tr-TR" dirty="0"/>
                  <a:t> </a:t>
                </a:r>
                <a:r>
                  <a:rPr lang="tr-TR" dirty="0" err="1"/>
                  <a:t>takeoff</a:t>
                </a:r>
                <a:r>
                  <a:rPr lang="tr-TR" dirty="0"/>
                  <a:t> </a:t>
                </a:r>
                <a:r>
                  <a:rPr lang="tr-TR" dirty="0" err="1"/>
                  <a:t>distance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 err="1"/>
                  <a:t>Lower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𝑠𝑡𝑎𝑙𝑙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having</a:t>
                </a:r>
                <a:r>
                  <a:rPr lang="tr-TR" dirty="0"/>
                  <a:t> a </a:t>
                </a:r>
                <a:r>
                  <a:rPr lang="tr-TR" dirty="0" err="1"/>
                  <a:t>lower</a:t>
                </a:r>
                <a:r>
                  <a:rPr lang="tr-TR" dirty="0"/>
                  <a:t> </a:t>
                </a:r>
                <a:r>
                  <a:rPr lang="tr-TR" dirty="0" err="1"/>
                  <a:t>downforce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 err="1"/>
                  <a:t>Higher</a:t>
                </a:r>
                <a:r>
                  <a:rPr lang="tr-TR" dirty="0"/>
                  <a:t> </a:t>
                </a:r>
                <a:r>
                  <a:rPr lang="tr-TR" dirty="0" err="1"/>
                  <a:t>cruise</a:t>
                </a:r>
                <a:r>
                  <a:rPr lang="tr-TR" dirty="0"/>
                  <a:t> </a:t>
                </a:r>
                <a:r>
                  <a:rPr lang="tr-TR" dirty="0" err="1"/>
                  <a:t>efficiency</a:t>
                </a:r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needing</a:t>
                </a:r>
                <a:r>
                  <a:rPr lang="tr-TR" dirty="0"/>
                  <a:t> a </a:t>
                </a:r>
                <a:r>
                  <a:rPr lang="tr-TR" dirty="0" err="1"/>
                  <a:t>lower</a:t>
                </a:r>
                <a:r>
                  <a:rPr lang="tr-TR" dirty="0"/>
                  <a:t> lift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having</a:t>
                </a:r>
                <a:r>
                  <a:rPr lang="tr-TR" dirty="0"/>
                  <a:t> a </a:t>
                </a:r>
                <a:r>
                  <a:rPr lang="tr-TR" dirty="0" err="1"/>
                  <a:t>lower</a:t>
                </a:r>
                <a:r>
                  <a:rPr lang="tr-TR" dirty="0"/>
                  <a:t> </a:t>
                </a:r>
                <a:r>
                  <a:rPr lang="tr-TR" dirty="0" err="1"/>
                  <a:t>induced</a:t>
                </a:r>
                <a:r>
                  <a:rPr lang="tr-TR" dirty="0"/>
                  <a:t> drag.</a:t>
                </a:r>
              </a:p>
              <a:p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The </a:t>
                </a:r>
                <a:r>
                  <a:rPr lang="tr-TR" dirty="0" err="1"/>
                  <a:t>stall</a:t>
                </a:r>
                <a:r>
                  <a:rPr lang="tr-TR" dirty="0"/>
                  <a:t> </a:t>
                </a:r>
                <a:r>
                  <a:rPr lang="tr-TR" dirty="0" err="1"/>
                  <a:t>recovery</a:t>
                </a:r>
                <a:r>
                  <a:rPr lang="tr-TR" dirty="0"/>
                  <a:t> is </a:t>
                </a:r>
                <a:r>
                  <a:rPr lang="tr-TR" dirty="0" err="1"/>
                  <a:t>harder</a:t>
                </a:r>
                <a:r>
                  <a:rPr lang="tr-TR" dirty="0"/>
                  <a:t> since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stability</a:t>
                </a:r>
                <a:r>
                  <a:rPr lang="tr-TR" dirty="0"/>
                  <a:t> is </a:t>
                </a:r>
                <a:r>
                  <a:rPr lang="tr-TR" dirty="0" err="1"/>
                  <a:t>low</a:t>
                </a:r>
                <a:r>
                  <a:rPr lang="tr-TR" dirty="0"/>
                  <a:t> (</a:t>
                </a:r>
                <a:r>
                  <a:rPr lang="tr-TR" dirty="0" err="1"/>
                  <a:t>There</a:t>
                </a:r>
                <a:r>
                  <a:rPr lang="tr-TR" dirty="0"/>
                  <a:t> is a </a:t>
                </a:r>
                <a:r>
                  <a:rPr lang="tr-TR" dirty="0" err="1"/>
                  <a:t>tendency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diverge</a:t>
                </a:r>
                <a:r>
                  <a:rPr lang="tr-TR" dirty="0"/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aircraft</a:t>
                </a:r>
                <a:r>
                  <a:rPr lang="tr-TR" dirty="0"/>
                  <a:t> is </a:t>
                </a:r>
                <a:r>
                  <a:rPr lang="tr-TR" dirty="0" err="1"/>
                  <a:t>more</a:t>
                </a:r>
                <a:r>
                  <a:rPr lang="tr-TR" dirty="0"/>
                  <a:t> </a:t>
                </a:r>
                <a:r>
                  <a:rPr lang="tr-TR" dirty="0" err="1"/>
                  <a:t>responsive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the </a:t>
                </a:r>
                <a:r>
                  <a:rPr lang="tr-TR" dirty="0" err="1"/>
                  <a:t>inputs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more</a:t>
                </a:r>
                <a:r>
                  <a:rPr lang="tr-TR" dirty="0"/>
                  <a:t> agile </a:t>
                </a:r>
                <a:r>
                  <a:rPr lang="tr-TR" dirty="0" err="1"/>
                  <a:t>while</a:t>
                </a:r>
                <a:r>
                  <a:rPr lang="tr-TR" dirty="0"/>
                  <a:t> it is </a:t>
                </a:r>
                <a:r>
                  <a:rPr lang="tr-TR" dirty="0" err="1"/>
                  <a:t>less</a:t>
                </a:r>
                <a:r>
                  <a:rPr lang="tr-TR" dirty="0"/>
                  <a:t> </a:t>
                </a:r>
                <a:r>
                  <a:rPr lang="tr-TR" dirty="0" err="1"/>
                  <a:t>stable</a:t>
                </a:r>
                <a:r>
                  <a:rPr lang="tr-TR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</p:txBody>
          </p:sp>
        </mc:Choice>
        <mc:Fallback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90BA8E7E-FC14-8737-15CF-B1342D88A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003" y="2386255"/>
                <a:ext cx="10107617" cy="3416320"/>
              </a:xfrm>
              <a:prstGeom prst="rect">
                <a:avLst/>
              </a:prstGeom>
              <a:blipFill>
                <a:blip r:embed="rId4"/>
                <a:stretch>
                  <a:fillRect l="-362" t="-89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035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F8B677-4DE8-0F40-A98F-6C32756E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2BCB02-7470-55D1-6EDC-B86E0D35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61A917-71AA-1FD7-5416-687166305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580357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Aft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612B239-5C72-7FAD-44D3-9CB6E4215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13E7CF7-2936-2800-2C56-501686CC7AB8}"/>
              </a:ext>
            </a:extLst>
          </p:cNvPr>
          <p:cNvSpPr txBox="1"/>
          <p:nvPr/>
        </p:nvSpPr>
        <p:spPr>
          <a:xfrm>
            <a:off x="1624003" y="1812845"/>
            <a:ext cx="10107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Irreversible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mitigate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risks</a:t>
            </a:r>
            <a:r>
              <a:rPr lang="tr-TR" dirty="0"/>
              <a:t> </a:t>
            </a:r>
            <a:r>
              <a:rPr lang="tr-TR" dirty="0" err="1"/>
              <a:t>associated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instability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3074" name="Picture 2" descr="Fly-By-Wire | SpringerLink">
            <a:extLst>
              <a:ext uri="{FF2B5EF4-FFF2-40B4-BE49-F238E27FC236}">
                <a16:creationId xmlns:a16="http://schemas.microsoft.com/office/drawing/2014/main" id="{B997A71A-8B09-CEBD-4AA4-5A7E4E3D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72" y="2785466"/>
            <a:ext cx="3168255" cy="342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14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010A45-457E-B4BD-4968-BF5535E0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426EE2-664D-31DD-92CA-3CA1D530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Risk </a:t>
            </a:r>
            <a:r>
              <a:rPr lang="tr-TR" b="1" dirty="0" err="1"/>
              <a:t>Mitigation</a:t>
            </a:r>
            <a:r>
              <a:rPr lang="tr-TR" b="1" dirty="0"/>
              <a:t> in Flight </a:t>
            </a:r>
            <a:r>
              <a:rPr lang="tr-TR" b="1" dirty="0" err="1"/>
              <a:t>Tests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6D01FBA-CAF9-43AD-2E2E-EB774A45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512" y="304799"/>
            <a:ext cx="10018713" cy="3124201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Stall</a:t>
            </a:r>
            <a:r>
              <a:rPr lang="tr-TR" b="1" dirty="0"/>
              <a:t> Demo of a L-29 Aircraft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54257E3-FE32-5CBC-A3AE-A40202C1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F4DFDB24-F5A3-3303-3AAA-076BBF949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433918"/>
              </p:ext>
            </p:extLst>
          </p:nvPr>
        </p:nvGraphicFramePr>
        <p:xfrm>
          <a:off x="1870864" y="2771470"/>
          <a:ext cx="8969856" cy="240262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400149">
                  <a:extLst>
                    <a:ext uri="{9D8B030D-6E8A-4147-A177-3AD203B41FA5}">
                      <a16:colId xmlns:a16="http://schemas.microsoft.com/office/drawing/2014/main" val="2514892858"/>
                    </a:ext>
                  </a:extLst>
                </a:gridCol>
                <a:gridCol w="1729185">
                  <a:extLst>
                    <a:ext uri="{9D8B030D-6E8A-4147-A177-3AD203B41FA5}">
                      <a16:colId xmlns:a16="http://schemas.microsoft.com/office/drawing/2014/main" val="4032982425"/>
                    </a:ext>
                  </a:extLst>
                </a:gridCol>
                <a:gridCol w="1553002">
                  <a:extLst>
                    <a:ext uri="{9D8B030D-6E8A-4147-A177-3AD203B41FA5}">
                      <a16:colId xmlns:a16="http://schemas.microsoft.com/office/drawing/2014/main" val="2337480789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2111998062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749312954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1709582099"/>
                    </a:ext>
                  </a:extLst>
                </a:gridCol>
              </a:tblGrid>
              <a:tr h="400437"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Catastrophic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Major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Moderate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Minor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Negligible</a:t>
                      </a:r>
                      <a:endParaRPr lang="tr-T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253054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Frequent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840620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Probable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132969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Occasional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X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823456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Remote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070144"/>
                  </a:ext>
                </a:extLst>
              </a:tr>
              <a:tr h="400437">
                <a:tc>
                  <a:txBody>
                    <a:bodyPr/>
                    <a:lstStyle/>
                    <a:p>
                      <a:pPr algn="ctr"/>
                      <a:r>
                        <a:rPr lang="tr-TR" dirty="0" err="1"/>
                        <a:t>Improbable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r-TR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46365"/>
                  </a:ext>
                </a:extLst>
              </a:tr>
            </a:tbl>
          </a:graphicData>
        </a:graphic>
      </p:graphicFrame>
      <p:sp>
        <p:nvSpPr>
          <p:cNvPr id="7" name="Metin kutusu 6">
            <a:extLst>
              <a:ext uri="{FF2B5EF4-FFF2-40B4-BE49-F238E27FC236}">
                <a16:creationId xmlns:a16="http://schemas.microsoft.com/office/drawing/2014/main" id="{BE877ACF-2850-6989-B674-A8DCE9E211EC}"/>
              </a:ext>
            </a:extLst>
          </p:cNvPr>
          <p:cNvSpPr txBox="1"/>
          <p:nvPr/>
        </p:nvSpPr>
        <p:spPr>
          <a:xfrm>
            <a:off x="1687512" y="2261647"/>
            <a:ext cx="261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Risk </a:t>
            </a:r>
            <a:r>
              <a:rPr lang="tr-TR" dirty="0" err="1"/>
              <a:t>assesment</a:t>
            </a:r>
            <a:r>
              <a:rPr lang="tr-TR" dirty="0"/>
              <a:t>: 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072448E0-1A2B-DEA3-A0E5-E08AEB7E0ECE}"/>
              </a:ext>
            </a:extLst>
          </p:cNvPr>
          <p:cNvSpPr txBox="1"/>
          <p:nvPr/>
        </p:nvSpPr>
        <p:spPr>
          <a:xfrm>
            <a:off x="1815936" y="5458134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*Risk = </a:t>
            </a:r>
            <a:r>
              <a:rPr lang="tr-TR" dirty="0" err="1"/>
              <a:t>Severity</a:t>
            </a:r>
            <a:r>
              <a:rPr lang="tr-TR" dirty="0"/>
              <a:t> x </a:t>
            </a:r>
            <a:r>
              <a:rPr lang="tr-TR" dirty="0" err="1"/>
              <a:t>Probability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E0E2CC8-0669-CF3C-ADDC-8DB354842F74}"/>
              </a:ext>
            </a:extLst>
          </p:cNvPr>
          <p:cNvSpPr txBox="1"/>
          <p:nvPr/>
        </p:nvSpPr>
        <p:spPr>
          <a:xfrm>
            <a:off x="10137140" y="5458134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(ITPS)</a:t>
            </a:r>
          </a:p>
        </p:txBody>
      </p:sp>
    </p:spTree>
    <p:extLst>
      <p:ext uri="{BB962C8B-B14F-4D97-AF65-F5344CB8AC3E}">
        <p14:creationId xmlns:p14="http://schemas.microsoft.com/office/powerpoint/2010/main" val="524261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2D68A9-62AF-4085-42A4-6CFC1863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EA33E8-3AB2-83DA-A858-C9D95884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Risk </a:t>
            </a:r>
            <a:r>
              <a:rPr lang="tr-TR" b="1" dirty="0" err="1"/>
              <a:t>Mitigation</a:t>
            </a:r>
            <a:r>
              <a:rPr lang="tr-TR" b="1" dirty="0"/>
              <a:t> in Flight </a:t>
            </a:r>
            <a:r>
              <a:rPr lang="tr-TR" b="1" dirty="0" err="1"/>
              <a:t>Tests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5BB26F0-698C-E993-0C61-902FD00E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752" y="2306389"/>
            <a:ext cx="10018713" cy="3124201"/>
          </a:xfrm>
        </p:spPr>
        <p:txBody>
          <a:bodyPr>
            <a:normAutofit lnSpcReduction="10000"/>
          </a:bodyPr>
          <a:lstStyle/>
          <a:p>
            <a:r>
              <a:rPr lang="tr-TR" sz="2600" b="1" dirty="0" err="1"/>
              <a:t>Hazard</a:t>
            </a:r>
            <a:r>
              <a:rPr lang="tr-TR" sz="2600" b="1" dirty="0"/>
              <a:t> </a:t>
            </a:r>
            <a:r>
              <a:rPr lang="tr-TR" sz="2600" b="1" dirty="0" err="1"/>
              <a:t>Description</a:t>
            </a:r>
            <a:r>
              <a:rPr lang="tr-TR" sz="2600" b="1" dirty="0"/>
              <a:t>:</a:t>
            </a:r>
          </a:p>
          <a:p>
            <a:endParaRPr lang="tr-TR" sz="2600" b="1" dirty="0"/>
          </a:p>
          <a:p>
            <a:r>
              <a:rPr lang="tr-TR" sz="2600" b="1" dirty="0" err="1"/>
              <a:t>Causes</a:t>
            </a:r>
            <a:r>
              <a:rPr lang="tr-TR" sz="2600" b="1" dirty="0"/>
              <a:t>:</a:t>
            </a:r>
          </a:p>
          <a:p>
            <a:endParaRPr lang="tr-TR" sz="2600" b="1" dirty="0"/>
          </a:p>
          <a:p>
            <a:endParaRPr lang="tr-TR" sz="2600" b="1" dirty="0"/>
          </a:p>
          <a:p>
            <a:r>
              <a:rPr lang="tr-TR" sz="2600" b="1" dirty="0" err="1"/>
              <a:t>Effects</a:t>
            </a:r>
            <a:r>
              <a:rPr lang="tr-TR" sz="2600" b="1" dirty="0"/>
              <a:t>:</a:t>
            </a:r>
          </a:p>
          <a:p>
            <a:pPr marL="0" indent="0">
              <a:buNone/>
            </a:pPr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10029D-EC86-69FD-EBC1-1D775348D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EE10D57-010D-3E61-8D58-BAC0D12E5BCD}"/>
              </a:ext>
            </a:extLst>
          </p:cNvPr>
          <p:cNvSpPr txBox="1"/>
          <p:nvPr/>
        </p:nvSpPr>
        <p:spPr>
          <a:xfrm>
            <a:off x="1733708" y="2313697"/>
            <a:ext cx="1010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/>
              <a:t>Post </a:t>
            </a:r>
            <a:r>
              <a:rPr lang="tr-TR" dirty="0" err="1"/>
              <a:t>stall</a:t>
            </a:r>
            <a:r>
              <a:rPr lang="tr-TR" dirty="0"/>
              <a:t> </a:t>
            </a:r>
            <a:r>
              <a:rPr lang="tr-TR" dirty="0" err="1"/>
              <a:t>gyration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fail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recover</a:t>
            </a:r>
            <a:r>
              <a:rPr lang="tr-TR" dirty="0"/>
              <a:t>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5B849853-9127-F834-C7CC-67DB405C9F18}"/>
              </a:ext>
            </a:extLst>
          </p:cNvPr>
          <p:cNvSpPr txBox="1"/>
          <p:nvPr/>
        </p:nvSpPr>
        <p:spPr>
          <a:xfrm>
            <a:off x="1733708" y="3429000"/>
            <a:ext cx="5508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>
                <a:highlight>
                  <a:srgbClr val="FFFF00"/>
                </a:highlight>
              </a:rPr>
              <a:t>Aircraft </a:t>
            </a:r>
            <a:r>
              <a:rPr lang="tr-TR" dirty="0" err="1">
                <a:highlight>
                  <a:srgbClr val="FFFF00"/>
                </a:highlight>
              </a:rPr>
              <a:t>out</a:t>
            </a:r>
            <a:r>
              <a:rPr lang="tr-TR" dirty="0">
                <a:highlight>
                  <a:srgbClr val="FFFF00"/>
                </a:highlight>
              </a:rPr>
              <a:t> of </a:t>
            </a:r>
            <a:r>
              <a:rPr lang="tr-TR" dirty="0" err="1">
                <a:highlight>
                  <a:srgbClr val="FFFF00"/>
                </a:highlight>
              </a:rPr>
              <a:t>desired</a:t>
            </a:r>
            <a:r>
              <a:rPr lang="tr-TR" dirty="0">
                <a:highlight>
                  <a:srgbClr val="FFFF00"/>
                </a:highlight>
              </a:rPr>
              <a:t> </a:t>
            </a:r>
            <a:r>
              <a:rPr lang="tr-TR" dirty="0" err="1">
                <a:highlight>
                  <a:srgbClr val="FFFF00"/>
                </a:highlight>
              </a:rPr>
              <a:t>conditions</a:t>
            </a:r>
            <a:r>
              <a:rPr lang="tr-TR" dirty="0">
                <a:highlight>
                  <a:srgbClr val="FFFF00"/>
                </a:highlight>
              </a:rPr>
              <a:t> (CG).</a:t>
            </a:r>
          </a:p>
          <a:p>
            <a:pPr marL="342900" indent="-342900">
              <a:buFont typeface="+mj-lt"/>
              <a:buAutoNum type="arabicPeriod"/>
            </a:pPr>
            <a:r>
              <a:rPr lang="tr-TR" dirty="0" err="1"/>
              <a:t>Incorrect</a:t>
            </a:r>
            <a:r>
              <a:rPr lang="tr-TR" dirty="0"/>
              <a:t> </a:t>
            </a:r>
            <a:r>
              <a:rPr lang="tr-TR" dirty="0" err="1"/>
              <a:t>recovery</a:t>
            </a:r>
            <a:r>
              <a:rPr lang="tr-TR" dirty="0"/>
              <a:t> </a:t>
            </a:r>
            <a:r>
              <a:rPr lang="tr-TR" dirty="0" err="1"/>
              <a:t>technique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stall</a:t>
            </a:r>
            <a:r>
              <a:rPr lang="tr-TR" dirty="0"/>
              <a:t>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CEA4786-571F-16E6-04F2-F02CFE26D232}"/>
              </a:ext>
            </a:extLst>
          </p:cNvPr>
          <p:cNvSpPr txBox="1"/>
          <p:nvPr/>
        </p:nvSpPr>
        <p:spPr>
          <a:xfrm>
            <a:off x="1733708" y="4918712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/>
              <a:t>Aircraft </a:t>
            </a:r>
            <a:r>
              <a:rPr lang="tr-TR" dirty="0" err="1"/>
              <a:t>impacting</a:t>
            </a:r>
            <a:r>
              <a:rPr lang="tr-TR" dirty="0"/>
              <a:t> on the </a:t>
            </a:r>
            <a:r>
              <a:rPr lang="tr-TR" dirty="0" err="1"/>
              <a:t>ground</a:t>
            </a: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 err="1"/>
              <a:t>Loss</a:t>
            </a:r>
            <a:r>
              <a:rPr lang="tr-TR" dirty="0"/>
              <a:t> of aircraft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death</a:t>
            </a:r>
            <a:r>
              <a:rPr lang="tr-TR" dirty="0"/>
              <a:t> of </a:t>
            </a:r>
            <a:r>
              <a:rPr lang="tr-TR" dirty="0" err="1"/>
              <a:t>aircrew</a:t>
            </a:r>
            <a:r>
              <a:rPr lang="tr-TR" dirty="0"/>
              <a:t>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A1DBE3D-DD9E-6344-8719-42FEC8E72003}"/>
              </a:ext>
            </a:extLst>
          </p:cNvPr>
          <p:cNvSpPr txBox="1"/>
          <p:nvPr/>
        </p:nvSpPr>
        <p:spPr>
          <a:xfrm>
            <a:off x="10138410" y="54430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(ITPS)</a:t>
            </a:r>
          </a:p>
        </p:txBody>
      </p:sp>
    </p:spTree>
    <p:extLst>
      <p:ext uri="{BB962C8B-B14F-4D97-AF65-F5344CB8AC3E}">
        <p14:creationId xmlns:p14="http://schemas.microsoft.com/office/powerpoint/2010/main" val="2374059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0C229-F165-48F1-3272-F42A85C89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FED998-DCC2-AE52-7AB7-9401A4F9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Risk </a:t>
            </a:r>
            <a:r>
              <a:rPr lang="tr-TR" b="1" dirty="0" err="1"/>
              <a:t>Mitigation</a:t>
            </a:r>
            <a:r>
              <a:rPr lang="tr-TR" b="1" dirty="0"/>
              <a:t> in Flight </a:t>
            </a:r>
            <a:r>
              <a:rPr lang="tr-TR" b="1" dirty="0" err="1"/>
              <a:t>Tests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73C97C-89ED-3053-3821-D729667A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8129" y="933185"/>
            <a:ext cx="10018713" cy="3124201"/>
          </a:xfrm>
        </p:spPr>
        <p:txBody>
          <a:bodyPr/>
          <a:lstStyle/>
          <a:p>
            <a:r>
              <a:rPr lang="tr-TR" b="1" dirty="0" err="1"/>
              <a:t>Minimizing</a:t>
            </a:r>
            <a:r>
              <a:rPr lang="tr-TR" b="1" dirty="0"/>
              <a:t> </a:t>
            </a:r>
            <a:r>
              <a:rPr lang="tr-TR" b="1" dirty="0" err="1"/>
              <a:t>Procedures</a:t>
            </a:r>
            <a:r>
              <a:rPr lang="tr-TR" b="1" dirty="0"/>
              <a:t>:</a:t>
            </a:r>
          </a:p>
          <a:p>
            <a:endParaRPr lang="tr-TR" b="1" dirty="0"/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60FCC08-29FC-E2F8-D842-222C7CC23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A27BDDBA-95E8-C0AF-D64D-4710768D691D}"/>
              </a:ext>
            </a:extLst>
          </p:cNvPr>
          <p:cNvSpPr txBox="1"/>
          <p:nvPr/>
        </p:nvSpPr>
        <p:spPr>
          <a:xfrm>
            <a:off x="1598608" y="2099619"/>
            <a:ext cx="101076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 err="1"/>
              <a:t>Stall</a:t>
            </a:r>
            <a:r>
              <a:rPr lang="tr-TR" dirty="0"/>
              <a:t> </a:t>
            </a:r>
            <a:r>
              <a:rPr lang="tr-TR" dirty="0" err="1"/>
              <a:t>testing</a:t>
            </a:r>
            <a:r>
              <a:rPr lang="tr-TR" dirty="0"/>
              <a:t> at minimum 5000ft AGL.</a:t>
            </a:r>
          </a:p>
          <a:p>
            <a:pPr marL="342900" indent="-342900">
              <a:buFont typeface="+mj-lt"/>
              <a:buAutoNum type="arabicPeriod"/>
            </a:pP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 err="1"/>
              <a:t>Tests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done at idle </a:t>
            </a:r>
            <a:r>
              <a:rPr lang="tr-TR" dirty="0" err="1"/>
              <a:t>power</a:t>
            </a:r>
            <a:r>
              <a:rPr lang="tr-TR" dirty="0"/>
              <a:t>, </a:t>
            </a:r>
            <a:r>
              <a:rPr lang="tr-TR" dirty="0" err="1"/>
              <a:t>wings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 err="1">
                <a:highlight>
                  <a:srgbClr val="FFFF00"/>
                </a:highlight>
              </a:rPr>
              <a:t>Forward</a:t>
            </a:r>
            <a:r>
              <a:rPr lang="tr-TR" dirty="0">
                <a:highlight>
                  <a:srgbClr val="FFFF00"/>
                </a:highlight>
              </a:rPr>
              <a:t> CG </a:t>
            </a:r>
            <a:r>
              <a:rPr lang="tr-TR" dirty="0" err="1">
                <a:highlight>
                  <a:srgbClr val="FFFF00"/>
                </a:highlight>
              </a:rPr>
              <a:t>points</a:t>
            </a:r>
            <a:r>
              <a:rPr lang="tr-TR" dirty="0">
                <a:highlight>
                  <a:srgbClr val="FFFF00"/>
                </a:highlight>
              </a:rPr>
              <a:t> </a:t>
            </a:r>
            <a:r>
              <a:rPr lang="tr-TR" dirty="0" err="1">
                <a:highlight>
                  <a:srgbClr val="FFFF00"/>
                </a:highlight>
              </a:rPr>
              <a:t>will</a:t>
            </a:r>
            <a:r>
              <a:rPr lang="tr-TR" dirty="0">
                <a:highlight>
                  <a:srgbClr val="FFFF00"/>
                </a:highlight>
              </a:rPr>
              <a:t> </a:t>
            </a:r>
            <a:r>
              <a:rPr lang="tr-TR" dirty="0" err="1">
                <a:highlight>
                  <a:srgbClr val="FFFF00"/>
                </a:highlight>
              </a:rPr>
              <a:t>precede</a:t>
            </a:r>
            <a:r>
              <a:rPr lang="tr-TR" dirty="0">
                <a:highlight>
                  <a:srgbClr val="FFFF00"/>
                </a:highlight>
              </a:rPr>
              <a:t> aft CG.</a:t>
            </a:r>
          </a:p>
          <a:p>
            <a:pPr marL="342900" indent="-342900">
              <a:buFont typeface="+mj-lt"/>
              <a:buAutoNum type="arabicPeriod"/>
            </a:pPr>
            <a:endParaRPr lang="tr-TR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Lateral </a:t>
            </a:r>
            <a:r>
              <a:rPr lang="tr-TR" dirty="0" err="1"/>
              <a:t>fuel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balanced</a:t>
            </a:r>
            <a:r>
              <a:rPr lang="tr-T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tr-TR" dirty="0"/>
          </a:p>
          <a:p>
            <a:pPr marL="342900" indent="-342900">
              <a:buFont typeface="+mj-lt"/>
              <a:buAutoNum type="arabicPeriod"/>
            </a:pPr>
            <a:r>
              <a:rPr lang="tr-TR" dirty="0"/>
              <a:t>Spin </a:t>
            </a:r>
            <a:r>
              <a:rPr lang="tr-TR" dirty="0" err="1"/>
              <a:t>recovery</a:t>
            </a:r>
            <a:r>
              <a:rPr lang="tr-TR" dirty="0"/>
              <a:t> </a:t>
            </a:r>
            <a:r>
              <a:rPr lang="tr-TR" dirty="0" err="1"/>
              <a:t>procedures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reviewed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6746CFA8-9077-EE56-BBAC-FF0E93EDDF97}"/>
              </a:ext>
            </a:extLst>
          </p:cNvPr>
          <p:cNvSpPr txBox="1">
            <a:spLocks/>
          </p:cNvSpPr>
          <p:nvPr/>
        </p:nvSpPr>
        <p:spPr>
          <a:xfrm>
            <a:off x="1575748" y="417213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 err="1"/>
              <a:t>Corrective</a:t>
            </a:r>
            <a:r>
              <a:rPr lang="tr-TR" b="1" dirty="0"/>
              <a:t> </a:t>
            </a:r>
            <a:r>
              <a:rPr lang="tr-TR" b="1" dirty="0" err="1"/>
              <a:t>Actions</a:t>
            </a:r>
            <a:r>
              <a:rPr lang="tr-TR" b="1" dirty="0"/>
              <a:t>:</a:t>
            </a:r>
          </a:p>
          <a:p>
            <a:pPr marL="0" indent="0">
              <a:buNone/>
            </a:pPr>
            <a:endParaRPr lang="tr-TR" b="1" dirty="0"/>
          </a:p>
          <a:p>
            <a:pPr lvl="4"/>
            <a:endParaRPr lang="tr-TR" b="1" dirty="0"/>
          </a:p>
          <a:p>
            <a:endParaRPr lang="tr-TR" b="1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77A40A35-18E7-4325-F9C8-6323B3F652D5}"/>
              </a:ext>
            </a:extLst>
          </p:cNvPr>
          <p:cNvSpPr txBox="1"/>
          <p:nvPr/>
        </p:nvSpPr>
        <p:spPr>
          <a:xfrm>
            <a:off x="1659568" y="5364907"/>
            <a:ext cx="595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r-TR" dirty="0" err="1"/>
              <a:t>Bailout</a:t>
            </a:r>
            <a:r>
              <a:rPr lang="tr-TR" dirty="0"/>
              <a:t> </a:t>
            </a:r>
            <a:r>
              <a:rPr lang="tr-TR" dirty="0" err="1"/>
              <a:t>if</a:t>
            </a:r>
            <a:r>
              <a:rPr lang="tr-TR" dirty="0"/>
              <a:t> aircraft is not </a:t>
            </a:r>
            <a:r>
              <a:rPr lang="tr-TR" dirty="0" err="1"/>
              <a:t>controlled</a:t>
            </a:r>
            <a:r>
              <a:rPr lang="tr-TR" dirty="0"/>
              <a:t> at 1,500 </a:t>
            </a:r>
            <a:r>
              <a:rPr lang="tr-TR" dirty="0" err="1"/>
              <a:t>ft</a:t>
            </a:r>
            <a:r>
              <a:rPr lang="tr-TR" dirty="0"/>
              <a:t> AGL.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1075CABC-183E-CE21-8019-5A157C495E99}"/>
              </a:ext>
            </a:extLst>
          </p:cNvPr>
          <p:cNvSpPr txBox="1"/>
          <p:nvPr/>
        </p:nvSpPr>
        <p:spPr>
          <a:xfrm>
            <a:off x="10129520" y="54469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(ITPS)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492D6-AE78-027A-A569-77489FA6A960}"/>
              </a:ext>
            </a:extLst>
          </p:cNvPr>
          <p:cNvSpPr txBox="1"/>
          <p:nvPr/>
        </p:nvSpPr>
        <p:spPr>
          <a:xfrm>
            <a:off x="6426989" y="2867323"/>
            <a:ext cx="53097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 </a:t>
            </a:r>
            <a:r>
              <a:rPr lang="en-US" dirty="0"/>
              <a:t>buildup approach</a:t>
            </a:r>
            <a:r>
              <a:rPr lang="tr-TR" dirty="0"/>
              <a:t> can be </a:t>
            </a:r>
            <a:r>
              <a:rPr lang="tr-TR" dirty="0" err="1"/>
              <a:t>taken</a:t>
            </a:r>
            <a:r>
              <a:rPr lang="en-US" dirty="0"/>
              <a:t>– starting from low-risk f</a:t>
            </a:r>
            <a:r>
              <a:rPr lang="tr-TR" dirty="0"/>
              <a:t>l</a:t>
            </a:r>
            <a:r>
              <a:rPr lang="en-US" dirty="0" err="1"/>
              <a:t>ights</a:t>
            </a:r>
            <a:r>
              <a:rPr lang="en-US" dirty="0"/>
              <a:t> with known characteristics and carefully advancing to higher-risk flights, where the flight characteristics were unknown and potentially hazardous.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85444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6675F-D3B4-C48A-F5D1-1BBC88BCD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1ACAF64-8098-7C79-F574-96940680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9E377E-7B0A-52AE-FB32-9B28E2862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714468"/>
            <a:ext cx="10018713" cy="3124201"/>
          </a:xfrm>
        </p:spPr>
        <p:txBody>
          <a:bodyPr/>
          <a:lstStyle/>
          <a:p>
            <a:r>
              <a:rPr lang="tr-TR" b="1" dirty="0" err="1"/>
              <a:t>Key</a:t>
            </a:r>
            <a:r>
              <a:rPr lang="tr-TR" b="1" dirty="0"/>
              <a:t> </a:t>
            </a:r>
            <a:r>
              <a:rPr lang="tr-TR" b="1" dirty="0" err="1"/>
              <a:t>Facts</a:t>
            </a:r>
            <a:r>
              <a:rPr lang="tr-TR" b="1" dirty="0"/>
              <a:t>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57FEAC7-D8F3-A55D-3740-F27004BDA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CE4BC50C-44AD-2F8A-20B9-9CB65969D22B}"/>
              </a:ext>
            </a:extLst>
          </p:cNvPr>
          <p:cNvSpPr txBox="1"/>
          <p:nvPr/>
        </p:nvSpPr>
        <p:spPr>
          <a:xfrm>
            <a:off x="1624002" y="2108671"/>
            <a:ext cx="56155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/>
              <a:t>Flight :</a:t>
            </a:r>
            <a:r>
              <a:rPr lang="tr-TR" dirty="0"/>
              <a:t> </a:t>
            </a:r>
            <a:r>
              <a:rPr lang="tr-TR" dirty="0" err="1"/>
              <a:t>Air</a:t>
            </a:r>
            <a:r>
              <a:rPr lang="tr-TR" dirty="0"/>
              <a:t> </a:t>
            </a:r>
            <a:r>
              <a:rPr lang="tr-TR" dirty="0" err="1"/>
              <a:t>Midwest</a:t>
            </a:r>
            <a:r>
              <a:rPr lang="tr-TR" dirty="0"/>
              <a:t> 5481 </a:t>
            </a:r>
            <a:r>
              <a:rPr lang="en-US" dirty="0"/>
              <a:t>operating under the provisions of 14 Code of Federal Regulations Part 121 on an instrument flight rules flight plan.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/>
              <a:t>Aircraft</a:t>
            </a:r>
            <a:r>
              <a:rPr lang="tr-TR" dirty="0"/>
              <a:t> : </a:t>
            </a:r>
            <a:r>
              <a:rPr lang="tr-TR" dirty="0" err="1"/>
              <a:t>Beechcraft</a:t>
            </a:r>
            <a:r>
              <a:rPr lang="tr-TR" dirty="0"/>
              <a:t> 1900D, N233YV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/>
              <a:t>Date</a:t>
            </a:r>
            <a:r>
              <a:rPr lang="tr-TR" b="1" dirty="0"/>
              <a:t> : </a:t>
            </a:r>
            <a:r>
              <a:rPr lang="tr-TR" dirty="0" err="1"/>
              <a:t>January</a:t>
            </a:r>
            <a:r>
              <a:rPr lang="tr-TR" dirty="0"/>
              <a:t> 8, 2003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/>
              <a:t>Departure</a:t>
            </a:r>
            <a:r>
              <a:rPr lang="tr-TR" b="1" dirty="0"/>
              <a:t>: </a:t>
            </a:r>
            <a:r>
              <a:rPr lang="tr-TR" dirty="0"/>
              <a:t>Charlotte-Douglas International </a:t>
            </a:r>
            <a:r>
              <a:rPr lang="tr-TR" dirty="0" err="1"/>
              <a:t>Airport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/>
              <a:t>Event</a:t>
            </a:r>
            <a:r>
              <a:rPr lang="tr-TR" b="1" dirty="0"/>
              <a:t>:</a:t>
            </a:r>
            <a:r>
              <a:rPr lang="tr-TR" dirty="0"/>
              <a:t> </a:t>
            </a:r>
            <a:r>
              <a:rPr lang="tr-TR" dirty="0" err="1"/>
              <a:t>Loss</a:t>
            </a:r>
            <a:r>
              <a:rPr lang="tr-TR" dirty="0"/>
              <a:t> of </a:t>
            </a:r>
            <a:r>
              <a:rPr lang="tr-TR" dirty="0" err="1"/>
              <a:t>pitch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immediatly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</a:t>
            </a:r>
            <a:r>
              <a:rPr lang="tr-TR" dirty="0" err="1"/>
              <a:t>takeoff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b="1" dirty="0" err="1">
                <a:solidFill>
                  <a:srgbClr val="FF0000"/>
                </a:solidFill>
              </a:rPr>
              <a:t>Outcome</a:t>
            </a:r>
            <a:r>
              <a:rPr lang="tr-TR" b="1" dirty="0">
                <a:solidFill>
                  <a:srgbClr val="FF0000"/>
                </a:solidFill>
              </a:rPr>
              <a:t>: </a:t>
            </a:r>
            <a:r>
              <a:rPr lang="tr-TR" dirty="0">
                <a:solidFill>
                  <a:srgbClr val="FF0000"/>
                </a:solidFill>
              </a:rPr>
              <a:t>21 </a:t>
            </a:r>
            <a:r>
              <a:rPr lang="tr-TR" dirty="0" err="1">
                <a:solidFill>
                  <a:srgbClr val="FF0000"/>
                </a:solidFill>
              </a:rPr>
              <a:t>fatatlites</a:t>
            </a:r>
            <a:r>
              <a:rPr lang="tr-TR" dirty="0">
                <a:solidFill>
                  <a:srgbClr val="FF0000"/>
                </a:solidFill>
              </a:rPr>
              <a:t> (2 </a:t>
            </a:r>
            <a:r>
              <a:rPr lang="tr-TR" dirty="0" err="1">
                <a:solidFill>
                  <a:srgbClr val="FF0000"/>
                </a:solidFill>
              </a:rPr>
              <a:t>crew</a:t>
            </a:r>
            <a:r>
              <a:rPr lang="tr-TR" dirty="0">
                <a:solidFill>
                  <a:srgbClr val="FF0000"/>
                </a:solidFill>
              </a:rPr>
              <a:t>, 19 </a:t>
            </a:r>
            <a:r>
              <a:rPr lang="tr-TR" dirty="0" err="1">
                <a:solidFill>
                  <a:srgbClr val="FF0000"/>
                </a:solidFill>
              </a:rPr>
              <a:t>passengers</a:t>
            </a:r>
            <a:r>
              <a:rPr lang="tr-TR" dirty="0">
                <a:solidFill>
                  <a:srgbClr val="FF0000"/>
                </a:solidFill>
              </a:rPr>
              <a:t>). The aircraft </a:t>
            </a:r>
            <a:r>
              <a:rPr lang="tr-TR" dirty="0" err="1">
                <a:solidFill>
                  <a:srgbClr val="FF0000"/>
                </a:solidFill>
              </a:rPr>
              <a:t>was</a:t>
            </a: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tr-TR" dirty="0" err="1">
                <a:solidFill>
                  <a:srgbClr val="FF0000"/>
                </a:solidFill>
              </a:rPr>
              <a:t>destroyed</a:t>
            </a:r>
            <a:r>
              <a:rPr lang="tr-TR" dirty="0"/>
              <a:t>.</a:t>
            </a:r>
          </a:p>
        </p:txBody>
      </p:sp>
      <p:pic>
        <p:nvPicPr>
          <p:cNvPr id="8" name="Resim 7" descr="taşımak, nakletmek, hava taşıtı, uçak, dış meka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F367A3B-4B05-0000-2686-48DC486E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533" y="2060927"/>
            <a:ext cx="3699780" cy="28539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A6B5587E-6539-ED69-5627-1C478F85CB61}"/>
              </a:ext>
            </a:extLst>
          </p:cNvPr>
          <p:cNvSpPr txBox="1"/>
          <p:nvPr/>
        </p:nvSpPr>
        <p:spPr>
          <a:xfrm>
            <a:off x="10390502" y="5407908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</p:spTree>
    <p:extLst>
      <p:ext uri="{BB962C8B-B14F-4D97-AF65-F5344CB8AC3E}">
        <p14:creationId xmlns:p14="http://schemas.microsoft.com/office/powerpoint/2010/main" val="778533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79018A-00B8-6900-CEBA-B4F3A81FC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E3226C-D5A0-FEA1-1673-316F9F66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pic>
        <p:nvPicPr>
          <p:cNvPr id="10" name="İçerik Yer Tutucusu 9" descr="metin, ekran görüntüsü, paralel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ED07E98-4A8D-49D8-9767-BA0A9A426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5"/>
          <a:stretch>
            <a:fillRect/>
          </a:stretch>
        </p:blipFill>
        <p:spPr>
          <a:xfrm>
            <a:off x="2032373" y="1632522"/>
            <a:ext cx="8489835" cy="3211956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0F77F9-36E6-F9F3-9F6A-3BCB0E9F1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57DF2FC4-81BE-2624-46EF-B3F7AC25178F}"/>
              </a:ext>
            </a:extLst>
          </p:cNvPr>
          <p:cNvSpPr txBox="1"/>
          <p:nvPr/>
        </p:nvSpPr>
        <p:spPr>
          <a:xfrm>
            <a:off x="2169533" y="4914902"/>
            <a:ext cx="864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The </a:t>
            </a:r>
            <a:r>
              <a:rPr lang="tr-TR" dirty="0" err="1"/>
              <a:t>accident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the </a:t>
            </a:r>
            <a:r>
              <a:rPr lang="tr-TR" dirty="0" err="1"/>
              <a:t>result</a:t>
            </a:r>
            <a:r>
              <a:rPr lang="tr-TR" dirty="0"/>
              <a:t> of two </a:t>
            </a:r>
            <a:r>
              <a:rPr lang="tr-TR" dirty="0" err="1"/>
              <a:t>critical</a:t>
            </a:r>
            <a:r>
              <a:rPr lang="tr-TR" dirty="0"/>
              <a:t>, </a:t>
            </a:r>
            <a:r>
              <a:rPr lang="tr-TR" dirty="0" err="1"/>
              <a:t>unrelated</a:t>
            </a:r>
            <a:r>
              <a:rPr lang="tr-TR" dirty="0"/>
              <a:t> </a:t>
            </a:r>
            <a:r>
              <a:rPr lang="tr-TR" dirty="0" err="1"/>
              <a:t>errors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aligned</a:t>
            </a:r>
            <a:r>
              <a:rPr lang="tr-TR" dirty="0"/>
              <a:t> </a:t>
            </a:r>
            <a:r>
              <a:rPr lang="tr-TR" dirty="0" err="1"/>
              <a:t>perfectly</a:t>
            </a:r>
            <a:r>
              <a:rPr lang="tr-TR" dirty="0"/>
              <a:t>. A </a:t>
            </a:r>
            <a:r>
              <a:rPr lang="tr-TR" dirty="0" err="1"/>
              <a:t>maintenance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a </a:t>
            </a:r>
            <a:r>
              <a:rPr lang="tr-TR" dirty="0" err="1"/>
              <a:t>hidden</a:t>
            </a:r>
            <a:r>
              <a:rPr lang="tr-TR" dirty="0"/>
              <a:t> </a:t>
            </a:r>
            <a:r>
              <a:rPr lang="tr-TR" dirty="0" err="1"/>
              <a:t>limitation</a:t>
            </a:r>
            <a:r>
              <a:rPr lang="tr-TR" dirty="0"/>
              <a:t> in the </a:t>
            </a:r>
            <a:r>
              <a:rPr lang="tr-TR" dirty="0" err="1"/>
              <a:t>aircraft’s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. An </a:t>
            </a:r>
            <a:r>
              <a:rPr lang="tr-TR" dirty="0" err="1"/>
              <a:t>operational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placed</a:t>
            </a:r>
            <a:r>
              <a:rPr lang="tr-TR" dirty="0"/>
              <a:t> the aircraft in a </a:t>
            </a:r>
            <a:r>
              <a:rPr lang="tr-TR" dirty="0" err="1"/>
              <a:t>condition</a:t>
            </a:r>
            <a:r>
              <a:rPr lang="tr-TR" dirty="0"/>
              <a:t>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exact</a:t>
            </a:r>
            <a:r>
              <a:rPr lang="tr-TR" dirty="0"/>
              <a:t> </a:t>
            </a:r>
            <a:r>
              <a:rPr lang="tr-TR" dirty="0" err="1"/>
              <a:t>limitation</a:t>
            </a:r>
            <a:r>
              <a:rPr lang="tr-TR" dirty="0"/>
              <a:t> </a:t>
            </a:r>
            <a:r>
              <a:rPr lang="tr-TR" dirty="0" err="1"/>
              <a:t>became</a:t>
            </a:r>
            <a:r>
              <a:rPr lang="tr-TR" dirty="0"/>
              <a:t> fatal.</a:t>
            </a:r>
          </a:p>
        </p:txBody>
      </p:sp>
    </p:spTree>
    <p:extLst>
      <p:ext uri="{BB962C8B-B14F-4D97-AF65-F5344CB8AC3E}">
        <p14:creationId xmlns:p14="http://schemas.microsoft.com/office/powerpoint/2010/main" val="3154893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633BBD-64CC-6A98-A6A0-C7CDBB154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3CFA65-907A-C4AD-407F-AE5CB8F3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C2F863-503A-5BD0-9E99-D3CECE442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86EB7D-E689-E281-3C11-00BB19A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D5DDBBEE-F406-EEF8-ACB5-8759C1E3B9A4}"/>
              </a:ext>
            </a:extLst>
          </p:cNvPr>
          <p:cNvSpPr txBox="1"/>
          <p:nvPr/>
        </p:nvSpPr>
        <p:spPr>
          <a:xfrm>
            <a:off x="10390502" y="5407908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  <p:pic>
        <p:nvPicPr>
          <p:cNvPr id="5" name="Resim 4" descr="metin, çizgi, öykü gelişim çizgisi; kumpas; grafiğini çıkarma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42E4250-3254-A4D9-C533-5DC33027F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43" y="1553105"/>
            <a:ext cx="7418757" cy="4360016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D5BB04CF-2D4E-8969-D2BB-1665B20C5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904" y="5913121"/>
            <a:ext cx="6786196" cy="51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0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75E72C-709E-37DE-322E-04C5568A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Introduction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C80E6C-467D-2DD7-E290-2F5D65C66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943099"/>
            <a:ext cx="10018713" cy="3124201"/>
          </a:xfrm>
        </p:spPr>
        <p:txBody>
          <a:bodyPr/>
          <a:lstStyle/>
          <a:p>
            <a:r>
              <a:rPr lang="tr-TR" dirty="0"/>
              <a:t>Definition of the CG</a:t>
            </a:r>
          </a:p>
          <a:p>
            <a:r>
              <a:rPr lang="tr-TR" dirty="0"/>
              <a:t>How is the CG of an aircraft calculated?</a:t>
            </a:r>
          </a:p>
          <a:p>
            <a:r>
              <a:rPr lang="tr-TR" dirty="0"/>
              <a:t>The </a:t>
            </a:r>
            <a:r>
              <a:rPr lang="tr-TR" dirty="0" err="1"/>
              <a:t>effects</a:t>
            </a:r>
            <a:r>
              <a:rPr lang="tr-TR" dirty="0"/>
              <a:t> on </a:t>
            </a:r>
            <a:r>
              <a:rPr lang="tr-TR" dirty="0" err="1"/>
              <a:t>flight</a:t>
            </a:r>
            <a:r>
              <a:rPr lang="tr-TR" dirty="0"/>
              <a:t> </a:t>
            </a:r>
            <a:r>
              <a:rPr lang="tr-TR" dirty="0" err="1"/>
              <a:t>characteristics</a:t>
            </a:r>
            <a:endParaRPr lang="tr-TR" dirty="0"/>
          </a:p>
          <a:p>
            <a:r>
              <a:rPr lang="tr-TR" dirty="0"/>
              <a:t>The </a:t>
            </a:r>
            <a:r>
              <a:rPr lang="tr-TR" dirty="0" err="1"/>
              <a:t>importance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risk </a:t>
            </a:r>
            <a:r>
              <a:rPr lang="tr-TR" dirty="0" err="1"/>
              <a:t>mitigation</a:t>
            </a:r>
            <a:r>
              <a:rPr lang="tr-TR" dirty="0"/>
              <a:t> in </a:t>
            </a:r>
            <a:r>
              <a:rPr lang="tr-TR" dirty="0" err="1"/>
              <a:t>flight</a:t>
            </a:r>
            <a:r>
              <a:rPr lang="tr-TR" dirty="0"/>
              <a:t> </a:t>
            </a:r>
            <a:r>
              <a:rPr lang="tr-TR" dirty="0" err="1"/>
              <a:t>tests</a:t>
            </a:r>
            <a:endParaRPr lang="tr-TR" dirty="0"/>
          </a:p>
          <a:p>
            <a:r>
              <a:rPr lang="tr-TR" dirty="0" err="1"/>
              <a:t>Midwest</a:t>
            </a:r>
            <a:r>
              <a:rPr lang="tr-TR" dirty="0"/>
              <a:t> Flight 5481 </a:t>
            </a:r>
            <a:r>
              <a:rPr lang="tr-TR" dirty="0" err="1"/>
              <a:t>case</a:t>
            </a:r>
            <a:r>
              <a:rPr lang="tr-TR" dirty="0"/>
              <a:t> </a:t>
            </a:r>
            <a:r>
              <a:rPr lang="tr-TR" dirty="0" err="1"/>
              <a:t>study</a:t>
            </a:r>
            <a:endParaRPr lang="tr-TR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87AAC29-337B-29ED-96A1-BF40FB1FF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18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651D15-D0A7-0938-0DD5-7A752CA2E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öykü gelişim çizgisi; kumpas; grafiğini çıkarma, çizgi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5B8D28F-C9CF-B0E8-771E-8B599D117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63" y="1706700"/>
            <a:ext cx="5012762" cy="371644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A35476A-E211-F3EB-BF15-4200A2A3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5994788-B2A9-B61C-B287-93872060F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9CEB2D-7E8C-58EC-F1ED-A86984469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82BB92F6-C774-86D1-C020-4D65BB855937}"/>
              </a:ext>
            </a:extLst>
          </p:cNvPr>
          <p:cNvSpPr txBox="1"/>
          <p:nvPr/>
        </p:nvSpPr>
        <p:spPr>
          <a:xfrm>
            <a:off x="10126036" y="5815637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11D1508-887A-0A06-E430-29E4D0523919}"/>
              </a:ext>
            </a:extLst>
          </p:cNvPr>
          <p:cNvSpPr txBox="1"/>
          <p:nvPr/>
        </p:nvSpPr>
        <p:spPr>
          <a:xfrm>
            <a:off x="1509704" y="1706700"/>
            <a:ext cx="50059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The </a:t>
            </a:r>
            <a:r>
              <a:rPr lang="tr-TR" dirty="0" err="1"/>
              <a:t>operator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b="1" dirty="0" err="1"/>
              <a:t>outdated</a:t>
            </a:r>
            <a:r>
              <a:rPr lang="tr-TR" dirty="0"/>
              <a:t> FAA standart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weights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flight occurred in winter, with passengers wearing </a:t>
            </a:r>
            <a:r>
              <a:rPr lang="en-US" b="1" dirty="0"/>
              <a:t>heavy clothing </a:t>
            </a:r>
            <a:r>
              <a:rPr lang="en-US" dirty="0"/>
              <a:t>and carrying unusually heavy personal bags.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tr-TR" dirty="0" err="1"/>
              <a:t>spare</a:t>
            </a:r>
            <a:r>
              <a:rPr lang="tr-TR" dirty="0"/>
              <a:t> </a:t>
            </a:r>
            <a:r>
              <a:rPr lang="en-US" dirty="0"/>
              <a:t>wheel </a:t>
            </a:r>
            <a:r>
              <a:rPr lang="tr-TR" dirty="0"/>
              <a:t>in the aft </a:t>
            </a:r>
            <a:r>
              <a:rPr lang="tr-TR" dirty="0" err="1"/>
              <a:t>baggage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en-US" dirty="0"/>
              <a:t> was </a:t>
            </a:r>
            <a:r>
              <a:rPr lang="en-US" b="1" dirty="0"/>
              <a:t>not included</a:t>
            </a:r>
            <a:r>
              <a:rPr lang="en-US" dirty="0"/>
              <a:t> on the load sheet.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baggage compartment on the Beech 1900D is located </a:t>
            </a:r>
            <a:r>
              <a:rPr lang="en-US" b="1" dirty="0"/>
              <a:t>near the tail</a:t>
            </a:r>
            <a:r>
              <a:rPr lang="en-US" dirty="0"/>
              <a:t>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Passengers were expected to be distributed longitudinally, but most sat in the </a:t>
            </a:r>
            <a:r>
              <a:rPr lang="en-US" b="1" dirty="0"/>
              <a:t>rear rows</a:t>
            </a:r>
            <a:r>
              <a:rPr lang="en-US" dirty="0"/>
              <a:t>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CF644972-157F-99CC-D63C-F38C139BC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072" y="5358924"/>
            <a:ext cx="3679231" cy="37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4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B6C69-735B-C51E-D3C1-A309D06C2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C14A19E-FAAC-0CB4-0B51-37A913C1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04717E-B70B-DE00-0E7F-FD8E06B27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82CE86-3006-D512-4E52-22B0EBA65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101B7F7D-5BDB-062C-6568-710BCCE0D2D4}"/>
              </a:ext>
            </a:extLst>
          </p:cNvPr>
          <p:cNvSpPr txBox="1"/>
          <p:nvPr/>
        </p:nvSpPr>
        <p:spPr>
          <a:xfrm>
            <a:off x="10390502" y="5407908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FCC55FE-3BD7-FBBB-8197-E4C42835D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659360"/>
              </p:ext>
            </p:extLst>
          </p:nvPr>
        </p:nvGraphicFramePr>
        <p:xfrm>
          <a:off x="2633980" y="1743656"/>
          <a:ext cx="7310120" cy="3990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8444517" imgH="10062823" progId="Photoshop.Image.24">
                  <p:embed/>
                </p:oleObj>
              </mc:Choice>
              <mc:Fallback>
                <p:oleObj name="Image" r:id="rId4" imgW="18444517" imgH="10062823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3980" y="1743656"/>
                        <a:ext cx="7310120" cy="3990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983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C70F8-6E9B-11A3-64F4-3F072E74C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EBBD43-9612-1827-6B3F-78C74FDA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Case </a:t>
            </a:r>
            <a:r>
              <a:rPr lang="tr-TR" b="1" dirty="0" err="1"/>
              <a:t>Study</a:t>
            </a:r>
            <a:r>
              <a:rPr lang="tr-TR" b="1" dirty="0"/>
              <a:t>: </a:t>
            </a:r>
            <a:r>
              <a:rPr lang="tr-TR" b="1" dirty="0" err="1"/>
              <a:t>Midwest</a:t>
            </a:r>
            <a:r>
              <a:rPr lang="tr-TR" b="1" dirty="0"/>
              <a:t> Flight 5481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4260D9A-2BB0-F6FD-68B3-9B19F6C1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9C3A70F-23AB-F628-ED3F-BCBCBD9BD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78213CD0-25DB-CC65-4384-5D217A9C5A0B}"/>
              </a:ext>
            </a:extLst>
          </p:cNvPr>
          <p:cNvSpPr txBox="1"/>
          <p:nvPr/>
        </p:nvSpPr>
        <p:spPr>
          <a:xfrm>
            <a:off x="1901822" y="4992855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(NTSB)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532236D-AA6C-6DF1-DD5F-B663A851D1F9}"/>
              </a:ext>
            </a:extLst>
          </p:cNvPr>
          <p:cNvSpPr txBox="1"/>
          <p:nvPr/>
        </p:nvSpPr>
        <p:spPr>
          <a:xfrm>
            <a:off x="1598608" y="1846811"/>
            <a:ext cx="43433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simulation, the aircraft required approximately </a:t>
            </a:r>
            <a:r>
              <a:rPr lang="en-US" b="1" dirty="0"/>
              <a:t>9° of nose-down </a:t>
            </a:r>
            <a:r>
              <a:rPr lang="en-US" dirty="0"/>
              <a:t>elevator to counteract its aft CG condition.</a:t>
            </a:r>
            <a:br>
              <a:rPr lang="en-US" dirty="0"/>
            </a:b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the rigging error, the elevator could only generate about </a:t>
            </a:r>
            <a:r>
              <a:rPr lang="en-US" b="1" dirty="0"/>
              <a:t>7° of effective nose-down</a:t>
            </a:r>
            <a:r>
              <a:rPr lang="en-US" dirty="0"/>
              <a:t> travel, making the aircraft unrecoverable.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18" name="Resim 17" descr="harita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8C611AC-ED77-C60A-0586-6BBAA301F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36" y="1950718"/>
            <a:ext cx="4453545" cy="35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18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D519F4-6B04-4DA2-15AE-D7F173B7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Nesne 7">
            <a:extLst>
              <a:ext uri="{FF2B5EF4-FFF2-40B4-BE49-F238E27FC236}">
                <a16:creationId xmlns:a16="http://schemas.microsoft.com/office/drawing/2014/main" id="{0FB789A9-C3E7-434A-5765-E78F96333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966335"/>
              </p:ext>
            </p:extLst>
          </p:nvPr>
        </p:nvGraphicFramePr>
        <p:xfrm>
          <a:off x="1488706" y="832507"/>
          <a:ext cx="6386563" cy="5073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715423" imgH="13285254" progId="Photoshop.Image.24">
                  <p:embed/>
                </p:oleObj>
              </mc:Choice>
              <mc:Fallback>
                <p:oleObj name="Image" r:id="rId2" imgW="16715423" imgH="13285254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8706" y="832507"/>
                        <a:ext cx="6386563" cy="50738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Başlık 1">
            <a:extLst>
              <a:ext uri="{FF2B5EF4-FFF2-40B4-BE49-F238E27FC236}">
                <a16:creationId xmlns:a16="http://schemas.microsoft.com/office/drawing/2014/main" id="{D6B3EAF8-8BBE-FBBA-7965-E7BE63C6C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939" y="2518774"/>
            <a:ext cx="10018713" cy="1752599"/>
          </a:xfrm>
        </p:spPr>
        <p:txBody>
          <a:bodyPr/>
          <a:lstStyle/>
          <a:p>
            <a:r>
              <a:rPr lang="tr-TR" b="1" dirty="0" err="1"/>
              <a:t>Thank</a:t>
            </a:r>
            <a:r>
              <a:rPr lang="tr-TR" b="1" dirty="0"/>
              <a:t> </a:t>
            </a:r>
            <a:r>
              <a:rPr lang="tr-TR" b="1" dirty="0" err="1"/>
              <a:t>you</a:t>
            </a:r>
            <a:r>
              <a:rPr lang="tr-TR" b="1" dirty="0"/>
              <a:t>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4F7363-5B74-C885-182D-335B1BC35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84BF0DF-FF58-A0B1-0187-832C2C2E8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7402FAC-7202-3DB0-DE3E-4056F3B486F5}"/>
              </a:ext>
            </a:extLst>
          </p:cNvPr>
          <p:cNvSpPr txBox="1"/>
          <p:nvPr/>
        </p:nvSpPr>
        <p:spPr>
          <a:xfrm>
            <a:off x="1598608" y="1846811"/>
            <a:ext cx="434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6485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1869D-49E9-D27A-35E7-F76551B68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DC60DD-5984-40FD-2884-4FD176B2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 err="1"/>
              <a:t>References</a:t>
            </a:r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AE5BC21-931D-AE14-AD32-7B28163E5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D47FF21-44E8-C97E-DBDD-89A32DEC4AC6}"/>
              </a:ext>
            </a:extLst>
          </p:cNvPr>
          <p:cNvSpPr txBox="1"/>
          <p:nvPr/>
        </p:nvSpPr>
        <p:spPr>
          <a:xfrm>
            <a:off x="2215035" y="1520607"/>
            <a:ext cx="85572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Federal Aviation Administration, </a:t>
            </a:r>
            <a:r>
              <a:rPr lang="en-US" i="1" dirty="0"/>
              <a:t>Pilot’s Handbook of Aeronautical Knowledge</a:t>
            </a:r>
            <a:r>
              <a:rPr lang="en-US" dirty="0"/>
              <a:t>, Ch. 10, “Weight and Balance,” FAA-H-8083-25B, 2016. [Online]. Available:</a:t>
            </a:r>
            <a:br>
              <a:rPr lang="en-US" dirty="0"/>
            </a:br>
            <a:r>
              <a:rPr lang="en-US" dirty="0"/>
              <a:t>https://www.faa.gov/sites/faa.gov/files/12_phak_ch10.pdf</a:t>
            </a:r>
          </a:p>
          <a:p>
            <a:endParaRPr lang="tr-TR" dirty="0"/>
          </a:p>
          <a:p>
            <a:r>
              <a:rPr lang="en-US" dirty="0"/>
              <a:t>[2] NASA Glenn Research Center, “Center of Gravity and Stability,” </a:t>
            </a:r>
            <a:r>
              <a:rPr lang="en-US" i="1" dirty="0"/>
              <a:t>Virtual Aero – Bottle Rocket</a:t>
            </a:r>
            <a:r>
              <a:rPr lang="en-US" dirty="0"/>
              <a:t>. [Online]. Available:</a:t>
            </a:r>
            <a:br>
              <a:rPr lang="en-US" dirty="0"/>
            </a:br>
            <a:r>
              <a:rPr lang="en-US" dirty="0"/>
              <a:t>https://www.grc.nasa.gov/www/k-12/VirtualAero/BottleRocket/airplane/acg.html</a:t>
            </a:r>
            <a:endParaRPr lang="tr-TR" dirty="0"/>
          </a:p>
          <a:p>
            <a:endParaRPr lang="tr-TR" dirty="0"/>
          </a:p>
          <a:p>
            <a:r>
              <a:rPr lang="en-US" dirty="0"/>
              <a:t>[</a:t>
            </a:r>
            <a:r>
              <a:rPr lang="tr-TR" dirty="0"/>
              <a:t>3</a:t>
            </a:r>
            <a:r>
              <a:rPr lang="en-US" dirty="0"/>
              <a:t>] I. M. Gregory and Y. Liu, Introduction to Flight Testing. Wiley, 2021.</a:t>
            </a:r>
          </a:p>
          <a:p>
            <a:endParaRPr lang="tr-TR" dirty="0"/>
          </a:p>
          <a:p>
            <a:r>
              <a:rPr lang="en-US" dirty="0"/>
              <a:t>[</a:t>
            </a:r>
            <a:r>
              <a:rPr lang="tr-TR" dirty="0"/>
              <a:t>4</a:t>
            </a:r>
            <a:r>
              <a:rPr lang="en-US" dirty="0"/>
              <a:t>] J. D. Anderson, </a:t>
            </a:r>
            <a:r>
              <a:rPr lang="en-US" i="1" dirty="0"/>
              <a:t>Introduction to Flight</a:t>
            </a:r>
            <a:r>
              <a:rPr lang="en-US" dirty="0"/>
              <a:t>, 8th ed. New York, NY, USA: McGraw-Hill Education, 2015.</a:t>
            </a:r>
          </a:p>
          <a:p>
            <a:endParaRPr lang="tr-TR" dirty="0"/>
          </a:p>
          <a:p>
            <a:r>
              <a:rPr lang="en-US" dirty="0"/>
              <a:t>[</a:t>
            </a:r>
            <a:r>
              <a:rPr lang="tr-TR" dirty="0"/>
              <a:t>5</a:t>
            </a:r>
            <a:r>
              <a:rPr lang="en-US" dirty="0"/>
              <a:t>] National Transportation Safety Board, </a:t>
            </a:r>
            <a:r>
              <a:rPr lang="en-US" i="1" dirty="0"/>
              <a:t>Aircraft Accident Report: Loss of Pitch Control on Air Midwest Flight 5481</a:t>
            </a:r>
            <a:r>
              <a:rPr lang="en-US" dirty="0"/>
              <a:t>, Report No. AAR-04/01, 2004. [Online]. Available:</a:t>
            </a:r>
            <a:br>
              <a:rPr lang="en-US" dirty="0"/>
            </a:br>
            <a:r>
              <a:rPr lang="en-US" dirty="0"/>
              <a:t>https://www.ntsb.gov/investigations/AccidentReports/Reports/AAR0401.pdf</a:t>
            </a:r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7431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B6DDA-1B77-3B33-D223-4DA10E353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A560CE-7A3C-D364-3B46-9F0F92D1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Definition </a:t>
            </a:r>
            <a:r>
              <a:rPr lang="tr-TR" b="1" dirty="0" err="1"/>
              <a:t>and</a:t>
            </a:r>
            <a:r>
              <a:rPr lang="tr-TR" b="1" dirty="0"/>
              <a:t> </a:t>
            </a:r>
            <a:r>
              <a:rPr lang="tr-TR" b="1" dirty="0" err="1"/>
              <a:t>Calculation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FF4967-3FD9-2FA8-183F-190E08EE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848" y="1943099"/>
            <a:ext cx="10018713" cy="3124201"/>
          </a:xfrm>
        </p:spPr>
        <p:txBody>
          <a:bodyPr/>
          <a:lstStyle/>
          <a:p>
            <a:r>
              <a:rPr lang="tr-TR" b="1" dirty="0" err="1"/>
              <a:t>What</a:t>
            </a:r>
            <a:r>
              <a:rPr lang="tr-TR" b="1" dirty="0"/>
              <a:t> is center of </a:t>
            </a:r>
            <a:r>
              <a:rPr lang="tr-TR" b="1" dirty="0" err="1"/>
              <a:t>gravity</a:t>
            </a:r>
            <a:r>
              <a:rPr lang="tr-TR" b="1" dirty="0"/>
              <a:t> (CG)?</a:t>
            </a:r>
          </a:p>
          <a:p>
            <a:endParaRPr lang="tr-TR" b="1" dirty="0"/>
          </a:p>
          <a:p>
            <a:endParaRPr lang="tr-TR" b="1" dirty="0"/>
          </a:p>
          <a:p>
            <a:r>
              <a:rPr lang="tr-TR" b="1" dirty="0" err="1"/>
              <a:t>Why</a:t>
            </a:r>
            <a:r>
              <a:rPr lang="tr-TR" b="1" dirty="0"/>
              <a:t> is it </a:t>
            </a:r>
            <a:r>
              <a:rPr lang="tr-TR" b="1" dirty="0" err="1"/>
              <a:t>important</a:t>
            </a:r>
            <a:r>
              <a:rPr lang="tr-TR" b="1" dirty="0"/>
              <a:t>?</a:t>
            </a:r>
          </a:p>
          <a:p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6211955-64BA-E962-B5E8-29FF097CD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61B6FD72-FE76-5663-9E88-BEA030AD67D6}"/>
              </a:ext>
            </a:extLst>
          </p:cNvPr>
          <p:cNvSpPr txBox="1"/>
          <p:nvPr/>
        </p:nvSpPr>
        <p:spPr>
          <a:xfrm>
            <a:off x="1874520" y="2611902"/>
            <a:ext cx="742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It</a:t>
            </a:r>
            <a:r>
              <a:rPr lang="tr-TR" dirty="0"/>
              <a:t> is </a:t>
            </a:r>
            <a:r>
              <a:rPr lang="en-US" dirty="0"/>
              <a:t>the point about which an aircraft would balance if it were possible to suspend it at that </a:t>
            </a:r>
            <a:r>
              <a:rPr lang="en-US" dirty="0" err="1"/>
              <a:t>poin</a:t>
            </a:r>
            <a:r>
              <a:rPr lang="tr-TR" dirty="0"/>
              <a:t>t (FAA).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129BFEB-955D-99C4-E218-EA5F0269B076}"/>
              </a:ext>
            </a:extLst>
          </p:cNvPr>
          <p:cNvSpPr txBox="1"/>
          <p:nvPr/>
        </p:nvSpPr>
        <p:spPr>
          <a:xfrm>
            <a:off x="1674808" y="4213858"/>
            <a:ext cx="8122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An </a:t>
            </a:r>
            <a:r>
              <a:rPr lang="tr-TR" dirty="0" err="1"/>
              <a:t>airplane</a:t>
            </a:r>
            <a:r>
              <a:rPr lang="tr-TR" dirty="0"/>
              <a:t> in </a:t>
            </a:r>
            <a:r>
              <a:rPr lang="tr-TR" dirty="0" err="1"/>
              <a:t>flight</a:t>
            </a:r>
            <a:r>
              <a:rPr lang="tr-TR" dirty="0"/>
              <a:t> can be </a:t>
            </a:r>
            <a:r>
              <a:rPr lang="tr-TR" dirty="0" err="1"/>
              <a:t>manuevered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the pilot </a:t>
            </a:r>
            <a:r>
              <a:rPr lang="tr-TR" dirty="0" err="1"/>
              <a:t>using</a:t>
            </a:r>
            <a:r>
              <a:rPr lang="tr-TR" dirty="0"/>
              <a:t> the </a:t>
            </a:r>
            <a:r>
              <a:rPr lang="tr-TR" dirty="0" err="1"/>
              <a:t>aerodynamic</a:t>
            </a:r>
            <a:r>
              <a:rPr lang="tr-TR" dirty="0"/>
              <a:t> </a:t>
            </a:r>
            <a:r>
              <a:rPr lang="tr-TR" dirty="0" err="1"/>
              <a:t>control</a:t>
            </a:r>
            <a:r>
              <a:rPr lang="tr-TR" dirty="0"/>
              <a:t> </a:t>
            </a:r>
            <a:r>
              <a:rPr lang="tr-TR" dirty="0" err="1"/>
              <a:t>surfaces</a:t>
            </a:r>
            <a:r>
              <a:rPr lang="tr-TR" dirty="0"/>
              <a:t>, the </a:t>
            </a:r>
            <a:r>
              <a:rPr lang="tr-TR" dirty="0" err="1"/>
              <a:t>elevator</a:t>
            </a:r>
            <a:r>
              <a:rPr lang="tr-TR" dirty="0"/>
              <a:t>, </a:t>
            </a:r>
            <a:r>
              <a:rPr lang="tr-TR" dirty="0" err="1"/>
              <a:t>rudder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ailerons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The </a:t>
            </a:r>
            <a:r>
              <a:rPr lang="tr-TR" dirty="0" err="1"/>
              <a:t>force</a:t>
            </a:r>
            <a:r>
              <a:rPr lang="tr-TR" dirty="0"/>
              <a:t> </a:t>
            </a:r>
            <a:r>
              <a:rPr lang="tr-TR" dirty="0" err="1"/>
              <a:t>changes</a:t>
            </a:r>
            <a:r>
              <a:rPr lang="tr-TR" dirty="0"/>
              <a:t> on </a:t>
            </a:r>
            <a:r>
              <a:rPr lang="tr-TR" dirty="0" err="1"/>
              <a:t>those</a:t>
            </a:r>
            <a:r>
              <a:rPr lang="tr-TR" dirty="0"/>
              <a:t> </a:t>
            </a:r>
            <a:r>
              <a:rPr lang="tr-TR" dirty="0" err="1"/>
              <a:t>surface</a:t>
            </a:r>
            <a:r>
              <a:rPr lang="tr-TR" dirty="0"/>
              <a:t> </a:t>
            </a:r>
            <a:r>
              <a:rPr lang="tr-TR" dirty="0" err="1"/>
              <a:t>produce</a:t>
            </a:r>
            <a:r>
              <a:rPr lang="tr-TR" dirty="0"/>
              <a:t> </a:t>
            </a:r>
            <a:r>
              <a:rPr lang="tr-TR" dirty="0" err="1"/>
              <a:t>rotation</a:t>
            </a:r>
            <a:r>
              <a:rPr lang="tr-TR" dirty="0"/>
              <a:t> </a:t>
            </a:r>
            <a:r>
              <a:rPr lang="tr-TR" dirty="0" err="1"/>
              <a:t>around</a:t>
            </a:r>
            <a:r>
              <a:rPr lang="tr-TR" dirty="0"/>
              <a:t> the CG.</a:t>
            </a:r>
          </a:p>
        </p:txBody>
      </p:sp>
    </p:spTree>
    <p:extLst>
      <p:ext uri="{BB962C8B-B14F-4D97-AF65-F5344CB8AC3E}">
        <p14:creationId xmlns:p14="http://schemas.microsoft.com/office/powerpoint/2010/main" val="308788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F1DDA5-AAC6-FA87-8934-2D731106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E7CA03AB-604E-B6DC-F2B2-C0EDCC46B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pic>
        <p:nvPicPr>
          <p:cNvPr id="2050" name="Picture 2" descr="Computer drawing of an airliner with the weight and location&#10; of the various components noted. CG = sum of component weight times&#10; component distance divided by total weight.">
            <a:extLst>
              <a:ext uri="{FF2B5EF4-FFF2-40B4-BE49-F238E27FC236}">
                <a16:creationId xmlns:a16="http://schemas.microsoft.com/office/drawing/2014/main" id="{28C1A922-B208-5112-21FB-A50F9444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71123" y="-366343"/>
            <a:ext cx="5873804" cy="783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3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371AC-8D10-9655-703E-32D94CFD8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338AE19-E488-111E-AA6C-414CB02E76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268120"/>
              </p:ext>
            </p:extLst>
          </p:nvPr>
        </p:nvGraphicFramePr>
        <p:xfrm>
          <a:off x="1379532" y="3220760"/>
          <a:ext cx="4445000" cy="2426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8444517" imgH="10062823" progId="Photoshop.Image.24">
                  <p:embed/>
                </p:oleObj>
              </mc:Choice>
              <mc:Fallback>
                <p:oleObj name="Image" r:id="rId2" imgW="18444517" imgH="10062823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9532" y="3220760"/>
                        <a:ext cx="4445000" cy="2426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Başlık 1">
            <a:extLst>
              <a:ext uri="{FF2B5EF4-FFF2-40B4-BE49-F238E27FC236}">
                <a16:creationId xmlns:a16="http://schemas.microsoft.com/office/drawing/2014/main" id="{593DB4CF-FD3B-7171-D72C-8F89ACBE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6640D1-ADA4-2F09-DCD0-EEF905CD0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1A6C8C8-EB07-206C-197F-8AAEC8B44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3426F80-8258-781D-255D-26B3CA1184F2}"/>
              </a:ext>
            </a:extLst>
          </p:cNvPr>
          <p:cNvSpPr txBox="1"/>
          <p:nvPr/>
        </p:nvSpPr>
        <p:spPr>
          <a:xfrm>
            <a:off x="1659567" y="2506979"/>
            <a:ext cx="101076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Longer</a:t>
            </a:r>
            <a:r>
              <a:rPr lang="tr-TR" dirty="0"/>
              <a:t> </a:t>
            </a:r>
            <a:r>
              <a:rPr lang="tr-TR" dirty="0" err="1"/>
              <a:t>takeoff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:</a:t>
            </a:r>
          </a:p>
          <a:p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77B4CE-69AE-10DD-AAF1-42160A051F05}"/>
                  </a:ext>
                </a:extLst>
              </p:cNvPr>
              <p:cNvSpPr txBox="1"/>
              <p:nvPr/>
            </p:nvSpPr>
            <p:spPr>
              <a:xfrm>
                <a:off x="5525924" y="2339046"/>
                <a:ext cx="6460336" cy="716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grow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ar-AE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p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[</m:t>
                          </m:r>
                        </m:e>
                      </m:nary>
                      <m:r>
                        <a:rPr lang="ar-AE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)]</m:t>
                      </m:r>
                      <m:r>
                        <m:rPr>
                          <m:nor/>
                        </m:rPr>
                        <a:rPr lang="ar-AE" i="1"/>
                        <m:t> 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m:rPr>
                          <m:nor/>
                        </m:rPr>
                        <a:rPr lang="ar-AE" i="1"/>
                        <m:t> </m:t>
                      </m:r>
                      <m:sSubSup>
                        <m:sSub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𝐿𝑂𝐹</m:t>
                          </m:r>
                        </m:sub>
                        <m:sup>
                          <m:r>
                            <a:rPr lang="ar-AE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77B4CE-69AE-10DD-AAF1-42160A051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24" y="2339046"/>
                <a:ext cx="6460336" cy="7168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F9646AA-7C05-6D03-AB3C-56F86BEC2D57}"/>
              </a:ext>
            </a:extLst>
          </p:cNvPr>
          <p:cNvSpPr txBox="1"/>
          <p:nvPr/>
        </p:nvSpPr>
        <p:spPr>
          <a:xfrm>
            <a:off x="5983124" y="3263787"/>
            <a:ext cx="6003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tr-TR" dirty="0" err="1"/>
              <a:t>Approximate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bracketed</a:t>
            </a:r>
            <a:r>
              <a:rPr lang="tr-TR" dirty="0"/>
              <a:t> </a:t>
            </a:r>
            <a:r>
              <a:rPr lang="tr-TR" dirty="0" err="1"/>
              <a:t>term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an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ground</a:t>
            </a:r>
            <a:r>
              <a:rPr lang="tr-TR" dirty="0"/>
              <a:t> </a:t>
            </a:r>
            <a:r>
              <a:rPr lang="tr-TR" dirty="0" err="1"/>
              <a:t>roll</a:t>
            </a:r>
            <a:r>
              <a:rPr lang="tr-TR" dirty="0"/>
              <a:t>:</a:t>
            </a:r>
          </a:p>
          <a:p>
            <a:pPr>
              <a:buNone/>
            </a:pPr>
            <a:endParaRPr lang="ar-AE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AE3DBE-6548-5A14-E722-62FEEA24DD88}"/>
                  </a:ext>
                </a:extLst>
              </p:cNvPr>
              <p:cNvSpPr txBox="1"/>
              <p:nvPr/>
            </p:nvSpPr>
            <p:spPr>
              <a:xfrm>
                <a:off x="6512317" y="4961913"/>
                <a:ext cx="4533900" cy="772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Cambria Math" panose="02040503050406030204" pitchFamily="18" charset="0"/>
                            </a:rPr>
                            <m:t> </m:t>
                          </m:r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𝐿𝑂𝐹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ar-A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m:rPr>
                                  <m:nor/>
                                </m:rPr>
                                <a:rPr lang="ar-AE" i="1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d>
                                <m:dPr>
                                  <m:begChr m:val="["/>
                                  <m:endChr m:val=""/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 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d>
                                    <m:d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ar-AE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  <m:r>
                                    <m:rPr>
                                      <m:nor/>
                                    </m:rPr>
                                    <a:rPr lang="tr-TR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  <m:r>
                                    <a:rPr lang="tr-TR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AE3DBE-6548-5A14-E722-62FEEA24D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317" y="4961913"/>
                <a:ext cx="4533900" cy="772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184280-A55F-5EF4-B39E-7850C1020203}"/>
                  </a:ext>
                </a:extLst>
              </p:cNvPr>
              <p:cNvSpPr txBox="1"/>
              <p:nvPr/>
            </p:nvSpPr>
            <p:spPr>
              <a:xfrm>
                <a:off x="7460011" y="4213745"/>
                <a:ext cx="2562433" cy="409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tr-TR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tr-TR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tr-TR" i="1">
                              <a:latin typeface="Cambria Math" panose="02040503050406030204" pitchFamily="18" charset="0"/>
                            </a:rPr>
                            <m:t>avg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184280-A55F-5EF4-B39E-7850C1020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011" y="4213745"/>
                <a:ext cx="2562433" cy="409215"/>
              </a:xfrm>
              <a:prstGeom prst="rect">
                <a:avLst/>
              </a:prstGeom>
              <a:blipFill>
                <a:blip r:embed="rId8"/>
                <a:stretch>
                  <a:fillRect b="-104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4B0E4A4-E709-6788-0133-1802C501BF78}"/>
              </a:ext>
            </a:extLst>
          </p:cNvPr>
          <p:cNvSpPr txBox="1"/>
          <p:nvPr/>
        </p:nvSpPr>
        <p:spPr>
          <a:xfrm>
            <a:off x="5514494" y="5364908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(ITPS)</a:t>
            </a:r>
          </a:p>
        </p:txBody>
      </p:sp>
    </p:spTree>
    <p:extLst>
      <p:ext uri="{BB962C8B-B14F-4D97-AF65-F5344CB8AC3E}">
        <p14:creationId xmlns:p14="http://schemas.microsoft.com/office/powerpoint/2010/main" val="336180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C7C98-37B2-F7A9-67BE-5240BA174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A7829E-E598-2E53-883F-585B415E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FF5952-EDE1-AF30-4E30-0791B73B9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2367F71-4512-5524-5DDF-66161A84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CCA5225-0FC2-2CF3-1A79-70B5E2017323}"/>
              </a:ext>
            </a:extLst>
          </p:cNvPr>
          <p:cNvSpPr txBox="1"/>
          <p:nvPr/>
        </p:nvSpPr>
        <p:spPr>
          <a:xfrm>
            <a:off x="1659567" y="2506979"/>
            <a:ext cx="101076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Longer takeoff distance:</a:t>
            </a:r>
          </a:p>
          <a:p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C2BE69-D708-64A1-FC6C-2892B7AEBE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932447"/>
              </p:ext>
            </p:extLst>
          </p:nvPr>
        </p:nvGraphicFramePr>
        <p:xfrm>
          <a:off x="1484309" y="3147694"/>
          <a:ext cx="5483413" cy="2155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3148976" imgH="5166403" progId="Photoshop.Image.24">
                  <p:embed/>
                </p:oleObj>
              </mc:Choice>
              <mc:Fallback>
                <p:oleObj name="Image" r:id="rId4" imgW="13148976" imgH="5166403" progId="Photoshop.Image.2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4309" y="3147694"/>
                        <a:ext cx="5483413" cy="2155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B40E9-1E8B-BABE-645F-2EF427F2BD23}"/>
                  </a:ext>
                </a:extLst>
              </p:cNvPr>
              <p:cNvSpPr txBox="1"/>
              <p:nvPr/>
            </p:nvSpPr>
            <p:spPr>
              <a:xfrm>
                <a:off x="7269480" y="2164507"/>
                <a:ext cx="4347841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At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instant</a:t>
                </a:r>
                <a:r>
                  <a:rPr lang="tr-TR" dirty="0"/>
                  <a:t> of lift-</a:t>
                </a:r>
                <a:r>
                  <a:rPr lang="tr-TR" dirty="0" err="1"/>
                  <a:t>off</a:t>
                </a:r>
                <a:r>
                  <a:rPr lang="tr-TR" dirty="0"/>
                  <a:t>,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aircraft</a:t>
                </a:r>
                <a:r>
                  <a:rPr lang="tr-TR" dirty="0"/>
                  <a:t> </a:t>
                </a:r>
                <a:r>
                  <a:rPr lang="tr-TR" dirty="0" err="1"/>
                  <a:t>just</a:t>
                </a:r>
                <a:r>
                  <a:rPr lang="tr-TR" dirty="0"/>
                  <a:t> </a:t>
                </a:r>
                <a:r>
                  <a:rPr lang="tr-TR" dirty="0" err="1"/>
                  <a:t>loses</a:t>
                </a:r>
                <a:r>
                  <a:rPr lang="tr-TR" dirty="0"/>
                  <a:t> </a:t>
                </a:r>
                <a:r>
                  <a:rPr lang="tr-TR" dirty="0" err="1"/>
                  <a:t>contact</a:t>
                </a:r>
                <a:r>
                  <a:rPr lang="tr-TR" dirty="0"/>
                  <a:t> </a:t>
                </a:r>
                <a:r>
                  <a:rPr lang="tr-TR" dirty="0" err="1"/>
                  <a:t>with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ground</a:t>
                </a:r>
                <a:r>
                  <a:rPr lang="tr-TR" dirty="0"/>
                  <a:t>, </a:t>
                </a:r>
                <a:r>
                  <a:rPr lang="tr-TR" dirty="0" err="1"/>
                  <a:t>so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b="1" dirty="0"/>
                  <a:t>normal </a:t>
                </a:r>
                <a:r>
                  <a:rPr lang="tr-TR" b="1" dirty="0" err="1"/>
                  <a:t>force</a:t>
                </a:r>
                <a:r>
                  <a:rPr lang="tr-TR" b="1" dirty="0"/>
                  <a:t> is </a:t>
                </a:r>
                <a:r>
                  <a:rPr lang="tr-TR" b="1" dirty="0" err="1"/>
                  <a:t>zero</a:t>
                </a:r>
                <a:r>
                  <a:rPr lang="tr-TR" dirty="0"/>
                  <a:t>:</a:t>
                </a:r>
              </a:p>
              <a:p>
                <a:endParaRPr lang="tr-TR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/>
                        <m:t>𝑁</m:t>
                      </m:r>
                      <m:r>
                        <a:rPr lang="tr-TR"/>
                        <m:t>=</m:t>
                      </m:r>
                      <m:r>
                        <a:rPr lang="tr-TR"/>
                        <m:t>0</m:t>
                      </m:r>
                    </m:oMath>
                  </m:oMathPara>
                </a14:m>
                <a:endParaRPr lang="tr-TR" dirty="0"/>
              </a:p>
              <a:p>
                <a:endParaRPr lang="tr-TR" dirty="0"/>
              </a:p>
              <a:p>
                <a:r>
                  <a:rPr lang="tr-TR" dirty="0" err="1"/>
                  <a:t>Vertical</a:t>
                </a:r>
                <a:r>
                  <a:rPr lang="tr-TR" dirty="0"/>
                  <a:t> </a:t>
                </a:r>
                <a:r>
                  <a:rPr lang="tr-TR" dirty="0" err="1"/>
                  <a:t>force</a:t>
                </a:r>
                <a:r>
                  <a:rPr lang="tr-TR" dirty="0"/>
                  <a:t> </a:t>
                </a:r>
                <a:r>
                  <a:rPr lang="tr-TR" dirty="0" err="1"/>
                  <a:t>equilibrium</a:t>
                </a:r>
                <a:r>
                  <a:rPr lang="tr-TR" dirty="0"/>
                  <a:t> </a:t>
                </a:r>
                <a:r>
                  <a:rPr lang="tr-TR" dirty="0" err="1"/>
                  <a:t>gives</a:t>
                </a:r>
                <a:r>
                  <a:rPr lang="tr-TR" dirty="0"/>
                  <a:t>:</a:t>
                </a:r>
              </a:p>
              <a:p>
                <a:endParaRPr lang="tr-TR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/>
                        <m:t>𝐿</m:t>
                      </m:r>
                      <m:r>
                        <a:rPr lang="tr-TR"/>
                        <m:t>−</m:t>
                      </m:r>
                      <m:r>
                        <a:rPr lang="tr-TR" i="1"/>
                        <m:t>𝑊</m:t>
                      </m:r>
                      <m:r>
                        <a:rPr lang="tr-TR"/>
                        <m:t>−</m:t>
                      </m:r>
                      <m:sSub>
                        <m:sSubPr>
                          <m:ctrlPr>
                            <a:rPr lang="ar-AE" i="1"/>
                          </m:ctrlPr>
                        </m:sSubPr>
                        <m:e>
                          <m:r>
                            <a:rPr lang="ar-AE" i="1"/>
                            <m:t>𝐿</m:t>
                          </m:r>
                        </m:e>
                        <m:sub>
                          <m:r>
                            <a:rPr lang="ar-AE" i="1"/>
                            <m:t>𝑡</m:t>
                          </m:r>
                        </m:sub>
                      </m:sSub>
                      <m:r>
                        <a:rPr lang="ar-AE"/>
                        <m:t>=</m:t>
                      </m:r>
                      <m:r>
                        <a:rPr lang="ar-AE"/>
                        <m:t>0</m:t>
                      </m:r>
                    </m:oMath>
                  </m:oMathPara>
                </a14:m>
                <a:endParaRPr lang="ar-AE" dirty="0"/>
              </a:p>
              <a:p>
                <a:endParaRPr lang="tr-TR" dirty="0"/>
              </a:p>
              <a:p>
                <a:r>
                  <a:rPr lang="tr-TR" dirty="0" err="1"/>
                  <a:t>or</a:t>
                </a:r>
                <a:r>
                  <a:rPr lang="tr-TR" dirty="0"/>
                  <a:t> </a:t>
                </a:r>
                <a:r>
                  <a:rPr lang="tr-TR" dirty="0" err="1"/>
                  <a:t>equivalently</a:t>
                </a:r>
                <a:r>
                  <a:rPr lang="tr-TR" dirty="0"/>
                  <a:t>,</a:t>
                </a:r>
              </a:p>
              <a:p>
                <a:endParaRPr lang="ar-AE" dirty="0"/>
              </a:p>
              <a:p>
                <a:endParaRPr lang="tr-T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1B40E9-1E8B-BABE-645F-2EF427F2B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80" y="2164507"/>
                <a:ext cx="4347841" cy="3693319"/>
              </a:xfrm>
              <a:prstGeom prst="rect">
                <a:avLst/>
              </a:prstGeom>
              <a:blipFill>
                <a:blip r:embed="rId6"/>
                <a:stretch>
                  <a:fillRect l="-1262" t="-82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AAFB65-7506-5CE3-6E80-51E4C534062C}"/>
                  </a:ext>
                </a:extLst>
              </p:cNvPr>
              <p:cNvSpPr txBox="1"/>
              <p:nvPr/>
            </p:nvSpPr>
            <p:spPr>
              <a:xfrm>
                <a:off x="8161020" y="5388600"/>
                <a:ext cx="2453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AAFB65-7506-5CE3-6E80-51E4C5340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020" y="5388600"/>
                <a:ext cx="24536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3A5AE8-7FE2-92B4-10C6-AA08A32CB088}"/>
              </a:ext>
            </a:extLst>
          </p:cNvPr>
          <p:cNvSpPr txBox="1"/>
          <p:nvPr/>
        </p:nvSpPr>
        <p:spPr>
          <a:xfrm>
            <a:off x="6235380" y="5143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(ITPS)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A0CDE4-D8F7-6BE8-7BD5-8C80B8160F9E}"/>
              </a:ext>
            </a:extLst>
          </p:cNvPr>
          <p:cNvSpPr txBox="1"/>
          <p:nvPr/>
        </p:nvSpPr>
        <p:spPr>
          <a:xfrm>
            <a:off x="1941505" y="5051167"/>
            <a:ext cx="208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a) </a:t>
            </a:r>
            <a:r>
              <a:rPr lang="tr-TR" sz="1200" dirty="0" err="1"/>
              <a:t>Forward</a:t>
            </a:r>
            <a:r>
              <a:rPr lang="tr-TR" sz="1200" dirty="0"/>
              <a:t> 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C3BD2F-8BFB-6588-E409-1EA671C4CE5C}"/>
              </a:ext>
            </a:extLst>
          </p:cNvPr>
          <p:cNvSpPr txBox="1"/>
          <p:nvPr/>
        </p:nvSpPr>
        <p:spPr>
          <a:xfrm>
            <a:off x="5263870" y="5032612"/>
            <a:ext cx="1185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b) Aft CG</a:t>
            </a:r>
          </a:p>
        </p:txBody>
      </p:sp>
    </p:spTree>
    <p:extLst>
      <p:ext uri="{BB962C8B-B14F-4D97-AF65-F5344CB8AC3E}">
        <p14:creationId xmlns:p14="http://schemas.microsoft.com/office/powerpoint/2010/main" val="121847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43D05-6CF8-010A-A306-75AAECC1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667910-20F7-A0A3-5B70-427CA9FA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8A03A6-1D01-EC55-6FBF-F43EABF01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DEACBB6-120F-64BA-6EA8-515A2A86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3B16BE71-9C66-6679-F79F-D198A12EDA60}"/>
              </a:ext>
            </a:extLst>
          </p:cNvPr>
          <p:cNvSpPr txBox="1"/>
          <p:nvPr/>
        </p:nvSpPr>
        <p:spPr>
          <a:xfrm>
            <a:off x="1659567" y="2506979"/>
            <a:ext cx="101076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Longer takeoff distance:</a:t>
            </a:r>
          </a:p>
          <a:p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5668E17-ADA9-CE07-652B-0AD6CC32D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4309" y="3147694"/>
          <a:ext cx="5483413" cy="2155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3148976" imgH="5166403" progId="Photoshop.Image.24">
                  <p:embed/>
                </p:oleObj>
              </mc:Choice>
              <mc:Fallback>
                <p:oleObj name="Image" r:id="rId4" imgW="13148976" imgH="5166403" progId="Photoshop.Image.2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2C2BE69-D708-64A1-FC6C-2892B7AEBE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4309" y="3147694"/>
                        <a:ext cx="5483413" cy="2155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6E7CD0-E602-C6F8-2977-4043590FEFA4}"/>
                  </a:ext>
                </a:extLst>
              </p:cNvPr>
              <p:cNvSpPr txBox="1"/>
              <p:nvPr/>
            </p:nvSpPr>
            <p:spPr>
              <a:xfrm>
                <a:off x="7269480" y="2164507"/>
                <a:ext cx="434784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/>
                  <a:t>Substitute </a:t>
                </a:r>
                <a:r>
                  <a:rPr lang="tr-TR" dirty="0" err="1"/>
                  <a:t>this</a:t>
                </a:r>
                <a:r>
                  <a:rPr lang="tr-TR" dirty="0"/>
                  <a:t> </a:t>
                </a:r>
                <a:r>
                  <a:rPr lang="tr-TR" dirty="0" err="1"/>
                  <a:t>into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lift-</a:t>
                </a:r>
                <a:r>
                  <a:rPr lang="tr-TR" dirty="0" err="1"/>
                  <a:t>off</a:t>
                </a:r>
                <a:r>
                  <a:rPr lang="tr-TR" dirty="0"/>
                  <a:t> </a:t>
                </a:r>
                <a:r>
                  <a:rPr lang="tr-TR" dirty="0" err="1"/>
                  <a:t>condition</a:t>
                </a:r>
                <a:r>
                  <a:rPr lang="tr-TR" dirty="0"/>
                  <a:t>:</a:t>
                </a:r>
              </a:p>
              <a:p>
                <a:endParaRPr lang="tr-TR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tr-T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tr-T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endParaRPr lang="tr-TR" dirty="0"/>
              </a:p>
              <a:p>
                <a:r>
                  <a:rPr lang="tr-TR" dirty="0" err="1"/>
                  <a:t>If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tr-TR" dirty="0" err="1"/>
                  <a:t>increases</a:t>
                </a:r>
                <a:r>
                  <a:rPr lang="tr-TR" dirty="0"/>
                  <a:t> </a:t>
                </a:r>
                <a:r>
                  <a:rPr lang="tr-TR" dirty="0" err="1"/>
                  <a:t>while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tr-TR" dirty="0"/>
                  <a:t> is </a:t>
                </a:r>
                <a:r>
                  <a:rPr lang="tr-TR" dirty="0" err="1"/>
                  <a:t>constant</a:t>
                </a:r>
                <a:r>
                  <a:rPr lang="tr-TR" dirty="0"/>
                  <a:t>, </a:t>
                </a:r>
                <a:r>
                  <a:rPr lang="tr-TR" dirty="0" err="1"/>
                  <a:t>then</a:t>
                </a:r>
                <a:r>
                  <a:rPr lang="tr-TR" dirty="0"/>
                  <a:t>:</a:t>
                </a:r>
              </a:p>
              <a:p>
                <a:endParaRPr lang="tr-T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tr-TR" dirty="0"/>
              </a:p>
              <a:p>
                <a:endParaRPr lang="tr-T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6E7CD0-E602-C6F8-2977-4043590FE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80" y="2164507"/>
                <a:ext cx="4347841" cy="2308324"/>
              </a:xfrm>
              <a:prstGeom prst="rect">
                <a:avLst/>
              </a:prstGeom>
              <a:blipFill>
                <a:blip r:embed="rId6"/>
                <a:stretch>
                  <a:fillRect l="-1262" t="-131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FBB3251-E164-AE0E-D1E4-1D9C316AC41A}"/>
              </a:ext>
            </a:extLst>
          </p:cNvPr>
          <p:cNvSpPr txBox="1"/>
          <p:nvPr/>
        </p:nvSpPr>
        <p:spPr>
          <a:xfrm>
            <a:off x="6235380" y="51435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(ITPS)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548A9E-57F5-6BEC-EEE4-02357502D78C}"/>
              </a:ext>
            </a:extLst>
          </p:cNvPr>
          <p:cNvSpPr txBox="1"/>
          <p:nvPr/>
        </p:nvSpPr>
        <p:spPr>
          <a:xfrm>
            <a:off x="1941505" y="5051167"/>
            <a:ext cx="208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a) </a:t>
            </a:r>
            <a:r>
              <a:rPr lang="tr-TR" sz="1200" dirty="0" err="1"/>
              <a:t>Forward</a:t>
            </a:r>
            <a:r>
              <a:rPr lang="tr-TR" sz="1200" dirty="0"/>
              <a:t> 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F3F32B-21D6-F274-7295-7695386CDDA8}"/>
              </a:ext>
            </a:extLst>
          </p:cNvPr>
          <p:cNvSpPr txBox="1"/>
          <p:nvPr/>
        </p:nvSpPr>
        <p:spPr>
          <a:xfrm>
            <a:off x="5263870" y="5032612"/>
            <a:ext cx="1185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b) Aft CG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864CF-B97D-300F-9EEA-2A9BEEF79E75}"/>
              </a:ext>
            </a:extLst>
          </p:cNvPr>
          <p:cNvSpPr txBox="1"/>
          <p:nvPr/>
        </p:nvSpPr>
        <p:spPr>
          <a:xfrm>
            <a:off x="7269480" y="4350653"/>
            <a:ext cx="616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Wing lift is given by</a:t>
            </a:r>
            <a:r>
              <a:rPr lang="tr-TR" dirty="0"/>
              <a:t>:</a:t>
            </a:r>
            <a:endParaRPr lang="ar-A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2EAE2-F652-E177-C370-A366549F282C}"/>
                  </a:ext>
                </a:extLst>
              </p:cNvPr>
              <p:cNvSpPr txBox="1"/>
              <p:nvPr/>
            </p:nvSpPr>
            <p:spPr>
              <a:xfrm>
                <a:off x="6155055" y="4731243"/>
                <a:ext cx="671703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tr-T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ar-AE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ar-AE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i="1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42EAE2-F652-E177-C370-A366549F2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055" y="4731243"/>
                <a:ext cx="6717030" cy="6109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C90DA1-4D40-C123-47CC-409C9279D8AE}"/>
                  </a:ext>
                </a:extLst>
              </p:cNvPr>
              <p:cNvSpPr txBox="1"/>
              <p:nvPr/>
            </p:nvSpPr>
            <p:spPr>
              <a:xfrm>
                <a:off x="6106662" y="5535118"/>
                <a:ext cx="67170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𝐿𝑂𝐹</m:t>
                          </m:r>
                        </m:sub>
                      </m:sSub>
                      <m:r>
                        <a:rPr lang="ar-AE" i="0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C90DA1-4D40-C123-47CC-409C9279D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662" y="5535118"/>
                <a:ext cx="67170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9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59F349-9DC9-C604-21E4-056A6204C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CF8CB7-7EF9-1361-DB93-6A86599D2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056C05-828B-40DD-8742-AE7AF7300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D1982A6-1BD8-D961-7EA7-71DA4BF9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BE774F78-09FA-D339-E864-06314B03E3AB}"/>
                  </a:ext>
                </a:extLst>
              </p:cNvPr>
              <p:cNvSpPr txBox="1"/>
              <p:nvPr/>
            </p:nvSpPr>
            <p:spPr>
              <a:xfrm>
                <a:off x="1659567" y="2506979"/>
                <a:ext cx="1010761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𝑠𝑡𝑎𝑙𝑙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the </a:t>
                </a:r>
                <a:r>
                  <a:rPr lang="tr-TR" dirty="0" err="1"/>
                  <a:t>following</a:t>
                </a:r>
                <a:r>
                  <a:rPr lang="tr-TR" dirty="0"/>
                  <a:t> </a:t>
                </a:r>
                <a:r>
                  <a:rPr lang="tr-TR" dirty="0" err="1"/>
                  <a:t>formula</a:t>
                </a:r>
                <a:r>
                  <a:rPr lang="tr-TR" dirty="0"/>
                  <a:t>:</a:t>
                </a:r>
              </a:p>
              <a:p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tr-TR" dirty="0"/>
              </a:p>
            </p:txBody>
          </p:sp>
        </mc:Choice>
        <mc:Fallback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BE774F78-09FA-D339-E864-06314B03E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567" y="2506979"/>
                <a:ext cx="10107617" cy="2031325"/>
              </a:xfrm>
              <a:prstGeom prst="rect">
                <a:avLst/>
              </a:prstGeom>
              <a:blipFill>
                <a:blip r:embed="rId4"/>
                <a:stretch>
                  <a:fillRect l="-362" t="-150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Metin kutusu 14">
                <a:extLst>
                  <a:ext uri="{FF2B5EF4-FFF2-40B4-BE49-F238E27FC236}">
                    <a16:creationId xmlns:a16="http://schemas.microsoft.com/office/drawing/2014/main" id="{08FB0D02-D96D-C090-DE6C-C09CD7376AB2}"/>
                  </a:ext>
                </a:extLst>
              </p:cNvPr>
              <p:cNvSpPr txBox="1"/>
              <p:nvPr/>
            </p:nvSpPr>
            <p:spPr>
              <a:xfrm>
                <a:off x="6032732" y="2935202"/>
                <a:ext cx="6096000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𝑠𝑡𝑎𝑙𝑙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𝐿𝑚𝑎𝑥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ar-AE" dirty="0"/>
              </a:p>
            </p:txBody>
          </p:sp>
        </mc:Choice>
        <mc:Fallback>
          <p:sp>
            <p:nvSpPr>
              <p:cNvPr id="15" name="Metin kutusu 14">
                <a:extLst>
                  <a:ext uri="{FF2B5EF4-FFF2-40B4-BE49-F238E27FC236}">
                    <a16:creationId xmlns:a16="http://schemas.microsoft.com/office/drawing/2014/main" id="{08FB0D02-D96D-C090-DE6C-C09CD7376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32" y="2935202"/>
                <a:ext cx="6096000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6A8BEB-E9BF-22EB-F044-1B004DE8C9A8}"/>
                  </a:ext>
                </a:extLst>
              </p:cNvPr>
              <p:cNvSpPr txBox="1"/>
              <p:nvPr/>
            </p:nvSpPr>
            <p:spPr>
              <a:xfrm>
                <a:off x="6401474" y="4102642"/>
                <a:ext cx="3794760" cy="671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tr-T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ar-AE" dirty="0"/>
              </a:p>
              <a:p>
                <a:endParaRPr lang="tr-T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6A8BEB-E9BF-22EB-F044-1B004DE8C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474" y="4102642"/>
                <a:ext cx="3794760" cy="671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8466ED-63D4-CFB5-0451-0F53E80EC4A4}"/>
                  </a:ext>
                </a:extLst>
              </p:cNvPr>
              <p:cNvSpPr txBox="1"/>
              <p:nvPr/>
            </p:nvSpPr>
            <p:spPr>
              <a:xfrm>
                <a:off x="9080732" y="4127841"/>
                <a:ext cx="1518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endParaRPr lang="tr-T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8466ED-63D4-CFB5-0451-0F53E80EC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0732" y="4127841"/>
                <a:ext cx="151868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83B86B-BAEA-5CBD-7B5B-7BC15DD5BCE5}"/>
                  </a:ext>
                </a:extLst>
              </p:cNvPr>
              <p:cNvSpPr txBox="1"/>
              <p:nvPr/>
            </p:nvSpPr>
            <p:spPr>
              <a:xfrm>
                <a:off x="7556732" y="4742875"/>
                <a:ext cx="338558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dirty="0"/>
                  <a:t>Since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sum</a:t>
                </a:r>
                <a:r>
                  <a:rPr lang="tr-TR" dirty="0"/>
                  <a:t> of </a:t>
                </a:r>
                <a:r>
                  <a:rPr lang="tr-TR" dirty="0" err="1"/>
                  <a:t>downward</a:t>
                </a:r>
                <a:r>
                  <a:rPr lang="tr-TR" dirty="0"/>
                  <a:t> </a:t>
                </a:r>
                <a:r>
                  <a:rPr lang="tr-TR" dirty="0" err="1"/>
                  <a:t>forces</a:t>
                </a:r>
                <a:r>
                  <a:rPr lang="tr-TR" dirty="0"/>
                  <a:t> </a:t>
                </a:r>
                <a:r>
                  <a:rPr lang="tr-TR" dirty="0" err="1"/>
                  <a:t>are</a:t>
                </a:r>
                <a:r>
                  <a:rPr lang="tr-TR" dirty="0"/>
                  <a:t> </a:t>
                </a:r>
                <a:r>
                  <a:rPr lang="tr-TR" dirty="0" err="1"/>
                  <a:t>higher</a:t>
                </a:r>
                <a:r>
                  <a:rPr lang="tr-TR" dirty="0"/>
                  <a:t> </a:t>
                </a:r>
                <a:r>
                  <a:rPr lang="tr-TR" dirty="0" err="1"/>
                  <a:t>due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the </a:t>
                </a:r>
                <a:r>
                  <a:rPr lang="tr-TR" dirty="0" err="1"/>
                  <a:t>increasing</a:t>
                </a:r>
                <a:r>
                  <a:rPr lang="tr-TR" dirty="0"/>
                  <a:t> </a:t>
                </a:r>
                <a:r>
                  <a:rPr lang="tr-TR" dirty="0" err="1"/>
                  <a:t>downforce</a:t>
                </a:r>
                <a:r>
                  <a:rPr lang="tr-TR" dirty="0"/>
                  <a:t> on the </a:t>
                </a:r>
                <a:r>
                  <a:rPr lang="tr-TR" dirty="0" err="1"/>
                  <a:t>elevator</a:t>
                </a:r>
                <a:r>
                  <a:rPr lang="tr-T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𝑠𝑡𝑎𝑙𝑙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:r>
                  <a:rPr lang="tr-TR" dirty="0" err="1"/>
                  <a:t>increases</a:t>
                </a:r>
                <a:r>
                  <a:rPr lang="tr-TR" dirty="0"/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83B86B-BAEA-5CBD-7B5B-7BC15DD5B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732" y="4742875"/>
                <a:ext cx="3385587" cy="1200329"/>
              </a:xfrm>
              <a:prstGeom prst="rect">
                <a:avLst/>
              </a:prstGeom>
              <a:blipFill>
                <a:blip r:embed="rId8"/>
                <a:stretch>
                  <a:fillRect l="-1261" t="-2538" b="-710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diagram of a stable slope&#10;&#10;AI-generated content may be incorrect.">
            <a:extLst>
              <a:ext uri="{FF2B5EF4-FFF2-40B4-BE49-F238E27FC236}">
                <a16:creationId xmlns:a16="http://schemas.microsoft.com/office/drawing/2014/main" id="{27F0C2AF-4476-2049-7C6A-2EB653C661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49" y="3146219"/>
            <a:ext cx="4442240" cy="31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6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455E8A-FEEF-7DC3-BFF6-C30145754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A7DEB9-049D-FB6E-DD06-F7F19B92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90500"/>
            <a:ext cx="10018713" cy="1752599"/>
          </a:xfrm>
        </p:spPr>
        <p:txBody>
          <a:bodyPr/>
          <a:lstStyle/>
          <a:p>
            <a:r>
              <a:rPr lang="tr-TR" b="1" dirty="0"/>
              <a:t>The </a:t>
            </a:r>
            <a:r>
              <a:rPr lang="tr-TR" b="1" dirty="0" err="1"/>
              <a:t>Effects</a:t>
            </a:r>
            <a:r>
              <a:rPr lang="tr-TR" b="1" dirty="0"/>
              <a:t> on Flight </a:t>
            </a:r>
            <a:r>
              <a:rPr lang="tr-TR" b="1" dirty="0" err="1"/>
              <a:t>Characteristics</a:t>
            </a:r>
            <a:endParaRPr lang="tr-TR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49844C-A5AE-3CE0-5046-8EAD89B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08" y="944879"/>
            <a:ext cx="10018713" cy="3124201"/>
          </a:xfrm>
        </p:spPr>
        <p:txBody>
          <a:bodyPr/>
          <a:lstStyle/>
          <a:p>
            <a:r>
              <a:rPr lang="tr-TR" b="1" dirty="0" err="1"/>
              <a:t>Effects</a:t>
            </a:r>
            <a:r>
              <a:rPr lang="tr-TR" b="1" dirty="0"/>
              <a:t> of </a:t>
            </a:r>
            <a:r>
              <a:rPr lang="tr-TR" b="1" dirty="0" err="1"/>
              <a:t>Forward</a:t>
            </a:r>
            <a:r>
              <a:rPr lang="tr-TR" b="1" dirty="0"/>
              <a:t> CG:</a:t>
            </a:r>
          </a:p>
          <a:p>
            <a:pPr lvl="4"/>
            <a:endParaRPr lang="tr-TR" b="1" dirty="0"/>
          </a:p>
          <a:p>
            <a:endParaRPr lang="tr-TR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864AB96-4425-FCC5-B97A-C9B69622A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0575" y="5734240"/>
            <a:ext cx="3295650" cy="20574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F33899B-802E-598D-5EE9-1DF43AB1EF4B}"/>
              </a:ext>
            </a:extLst>
          </p:cNvPr>
          <p:cNvSpPr txBox="1"/>
          <p:nvPr/>
        </p:nvSpPr>
        <p:spPr>
          <a:xfrm>
            <a:off x="1554155" y="3050799"/>
            <a:ext cx="101076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cruise</a:t>
            </a:r>
            <a:r>
              <a:rPr lang="tr-TR" dirty="0"/>
              <a:t> </a:t>
            </a:r>
            <a:r>
              <a:rPr lang="tr-TR" dirty="0" err="1"/>
              <a:t>efficiency</a:t>
            </a:r>
            <a:r>
              <a:rPr lang="tr-TR" dirty="0"/>
              <a:t> is </a:t>
            </a:r>
            <a:r>
              <a:rPr lang="tr-TR" dirty="0" err="1"/>
              <a:t>lower</a:t>
            </a:r>
            <a:r>
              <a:rPr lang="tr-TR" dirty="0"/>
              <a:t>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increasing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lift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resulting</a:t>
            </a:r>
            <a:r>
              <a:rPr lang="tr-TR" dirty="0"/>
              <a:t> </a:t>
            </a:r>
            <a:r>
              <a:rPr lang="tr-TR" dirty="0" err="1"/>
              <a:t>increase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induced</a:t>
            </a:r>
            <a:r>
              <a:rPr lang="tr-TR" dirty="0"/>
              <a:t> drag (</a:t>
            </a:r>
            <a:r>
              <a:rPr lang="tr-TR" dirty="0" err="1"/>
              <a:t>Also</a:t>
            </a:r>
            <a:r>
              <a:rPr lang="tr-TR" dirty="0"/>
              <a:t>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higher</a:t>
            </a:r>
            <a:r>
              <a:rPr lang="tr-TR" dirty="0"/>
              <a:t> </a:t>
            </a:r>
            <a:r>
              <a:rPr lang="tr-TR" dirty="0" err="1"/>
              <a:t>trim</a:t>
            </a:r>
            <a:r>
              <a:rPr lang="tr-TR" dirty="0"/>
              <a:t> drag).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stall</a:t>
            </a:r>
            <a:r>
              <a:rPr lang="tr-TR" dirty="0"/>
              <a:t> </a:t>
            </a:r>
            <a:r>
              <a:rPr lang="tr-TR" dirty="0" err="1"/>
              <a:t>recovery</a:t>
            </a:r>
            <a:r>
              <a:rPr lang="tr-TR" dirty="0"/>
              <a:t> is </a:t>
            </a:r>
            <a:r>
              <a:rPr lang="tr-TR" dirty="0" err="1"/>
              <a:t>easier</a:t>
            </a:r>
            <a:r>
              <a:rPr lang="tr-TR" dirty="0"/>
              <a:t> since the </a:t>
            </a:r>
            <a:r>
              <a:rPr lang="tr-TR" dirty="0" err="1"/>
              <a:t>nose</a:t>
            </a:r>
            <a:r>
              <a:rPr lang="tr-TR" dirty="0"/>
              <a:t> has a </a:t>
            </a:r>
            <a:r>
              <a:rPr lang="tr-TR" dirty="0" err="1"/>
              <a:t>natural</a:t>
            </a:r>
            <a:r>
              <a:rPr lang="tr-TR" dirty="0"/>
              <a:t> </a:t>
            </a:r>
            <a:r>
              <a:rPr lang="tr-TR" dirty="0" err="1"/>
              <a:t>tendency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pitch</a:t>
            </a:r>
            <a:r>
              <a:rPr lang="tr-TR" dirty="0"/>
              <a:t> </a:t>
            </a:r>
            <a:r>
              <a:rPr lang="tr-TR" dirty="0" err="1"/>
              <a:t>down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aircraft</a:t>
            </a:r>
            <a:r>
              <a:rPr lang="tr-TR" dirty="0"/>
              <a:t> is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stable</a:t>
            </a:r>
            <a:r>
              <a:rPr lang="tr-T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06415D-D208-71C2-2519-BD193777C8A2}"/>
                  </a:ext>
                </a:extLst>
              </p:cNvPr>
              <p:cNvSpPr txBox="1"/>
              <p:nvPr/>
            </p:nvSpPr>
            <p:spPr>
              <a:xfrm>
                <a:off x="3230880" y="3722711"/>
                <a:ext cx="6096000" cy="652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m:rPr>
                              <m:nor/>
                            </m:rPr>
                            <a:rPr lang="ar-AE" i="1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𝐴𝑅</m:t>
                          </m:r>
                        </m:den>
                      </m:f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06415D-D208-71C2-2519-BD193777C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880" y="3722711"/>
                <a:ext cx="6096000" cy="652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147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10431</TotalTime>
  <Words>1268</Words>
  <Application>Microsoft Office PowerPoint</Application>
  <PresentationFormat>Widescreen</PresentationFormat>
  <Paragraphs>212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Corbel</vt:lpstr>
      <vt:lpstr>Parallax</vt:lpstr>
      <vt:lpstr>Image</vt:lpstr>
      <vt:lpstr>Adobe Photoshop Image</vt:lpstr>
      <vt:lpstr>PowerPoint Presentation</vt:lpstr>
      <vt:lpstr>Introduction</vt:lpstr>
      <vt:lpstr>Definition and Calculation</vt:lpstr>
      <vt:lpstr>PowerPoint Presentation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The Effects on Flight Characteristics</vt:lpstr>
      <vt:lpstr>Risk Mitigation in Flight Tests</vt:lpstr>
      <vt:lpstr>Risk Mitigation in Flight Tests</vt:lpstr>
      <vt:lpstr>Risk Mitigation in Flight Tests</vt:lpstr>
      <vt:lpstr>Case Study: Midwest Flight 5481</vt:lpstr>
      <vt:lpstr>Case Study: Midwest Flight 5481</vt:lpstr>
      <vt:lpstr>Case Study: Midwest Flight 5481</vt:lpstr>
      <vt:lpstr>Case Study: Midwest Flight 5481</vt:lpstr>
      <vt:lpstr>Case Study: Midwest Flight 5481</vt:lpstr>
      <vt:lpstr>Case Study: Midwest Flight 5481</vt:lpstr>
      <vt:lpstr>Thank you.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Arben</dc:creator>
  <cp:lastModifiedBy>arben öztürk</cp:lastModifiedBy>
  <cp:revision>9</cp:revision>
  <dcterms:created xsi:type="dcterms:W3CDTF">2025-12-10T18:35:57Z</dcterms:created>
  <dcterms:modified xsi:type="dcterms:W3CDTF">2025-12-18T00:33:14Z</dcterms:modified>
</cp:coreProperties>
</file>